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9" r:id="rId2"/>
    <p:sldMasterId id="2147483675" r:id="rId3"/>
  </p:sldMasterIdLst>
  <p:notesMasterIdLst>
    <p:notesMasterId r:id="rId22"/>
  </p:notesMasterIdLst>
  <p:sldIdLst>
    <p:sldId id="393" r:id="rId4"/>
    <p:sldId id="9613" r:id="rId5"/>
    <p:sldId id="9614" r:id="rId6"/>
    <p:sldId id="9605" r:id="rId7"/>
    <p:sldId id="9615" r:id="rId8"/>
    <p:sldId id="9606" r:id="rId9"/>
    <p:sldId id="9607" r:id="rId10"/>
    <p:sldId id="9616" r:id="rId11"/>
    <p:sldId id="9617" r:id="rId12"/>
    <p:sldId id="9608" r:id="rId13"/>
    <p:sldId id="9618" r:id="rId14"/>
    <p:sldId id="9619" r:id="rId15"/>
    <p:sldId id="9620" r:id="rId16"/>
    <p:sldId id="9621" r:id="rId17"/>
    <p:sldId id="9622" r:id="rId18"/>
    <p:sldId id="9623" r:id="rId19"/>
    <p:sldId id="9624" r:id="rId20"/>
    <p:sldId id="9625" r:id="rId21"/>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16CA1"/>
    <a:srgbClr val="1F497D"/>
    <a:srgbClr val="4F81BD"/>
    <a:srgbClr val="192E76"/>
    <a:srgbClr val="558ED5"/>
    <a:srgbClr val="734184"/>
    <a:srgbClr val="FF9900"/>
    <a:srgbClr val="00B0F0"/>
    <a:srgbClr val="0000CC"/>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2" autoAdjust="0"/>
    <p:restoredTop sz="85311" autoAdjust="0"/>
  </p:normalViewPr>
  <p:slideViewPr>
    <p:cSldViewPr>
      <p:cViewPr>
        <p:scale>
          <a:sx n="100" d="100"/>
          <a:sy n="100" d="100"/>
        </p:scale>
        <p:origin x="1782" y="-36"/>
      </p:cViewPr>
      <p:guideLst>
        <p:guide orient="horz" pos="2160"/>
        <p:guide pos="2880"/>
      </p:guideLst>
    </p:cSldViewPr>
  </p:slideViewPr>
  <p:notesTextViewPr>
    <p:cViewPr>
      <p:scale>
        <a:sx n="1" d="1"/>
        <a:sy n="1" d="1"/>
      </p:scale>
      <p:origin x="0" y="0"/>
    </p:cViewPr>
  </p:notesTextViewPr>
  <p:sorterViewPr>
    <p:cViewPr>
      <p:scale>
        <a:sx n="100" d="100"/>
        <a:sy n="100" d="100"/>
      </p:scale>
      <p:origin x="0" y="-12425"/>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eaLnBrk="1" hangingPunct="1">
              <a:defRPr sz="120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a:ea typeface="宋体" panose="02010600030101010101" pitchFamily="2" charset="-122"/>
              </a:defRPr>
            </a:lvl1pPr>
          </a:lstStyle>
          <a:p>
            <a:pPr>
              <a:defRPr/>
            </a:pPr>
            <a:fld id="{3C17AA0F-FCA4-47D3-8699-11F05E18C590}" type="datetimeFigureOut">
              <a:rPr lang="zh-CN" altLang="en-US"/>
              <a:t>2023/11/20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lstStyle>
            <a:lvl1pPr eaLnBrk="1" hangingPunct="1">
              <a:defRPr sz="120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ea typeface="宋体" panose="02010600030101010101" pitchFamily="2" charset="-122"/>
              </a:defRPr>
            </a:lvl1pPr>
          </a:lstStyle>
          <a:p>
            <a:pPr>
              <a:defRPr/>
            </a:pPr>
            <a:fld id="{63FDB89D-3732-4668-8BB0-915145CA50CB}"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200" kern="1200" dirty="0">
              <a:solidFill>
                <a:schemeClr val="tx1"/>
              </a:solidFill>
              <a:latin typeface="+mn-lt"/>
              <a:ea typeface="+mn-ea"/>
              <a:cs typeface="+mn-cs"/>
            </a:endParaRPr>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B177A9B-6619-484E-AED2-9FF981781712}" type="slidenum">
              <a:rPr lang="zh-CN" altLang="en-US"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11A26B6-087D-47F2-B174-F82DC31FD0B1}" type="slidenum">
              <a:rPr lang="zh-CN" altLang="en-US" smtClean="0"/>
              <a:t>10</a:t>
            </a:fld>
            <a:endParaRPr lang="en-US" altLang="zh-CN"/>
          </a:p>
        </p:txBody>
      </p:sp>
    </p:spTree>
    <p:extLst>
      <p:ext uri="{BB962C8B-B14F-4D97-AF65-F5344CB8AC3E}">
        <p14:creationId xmlns:p14="http://schemas.microsoft.com/office/powerpoint/2010/main" val="2822489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11A26B6-087D-47F2-B174-F82DC31FD0B1}" type="slidenum">
              <a:rPr lang="zh-CN" altLang="en-US" smtClean="0"/>
              <a:t>11</a:t>
            </a:fld>
            <a:endParaRPr lang="en-US" altLang="zh-CN"/>
          </a:p>
        </p:txBody>
      </p:sp>
    </p:spTree>
    <p:extLst>
      <p:ext uri="{BB962C8B-B14F-4D97-AF65-F5344CB8AC3E}">
        <p14:creationId xmlns:p14="http://schemas.microsoft.com/office/powerpoint/2010/main" val="916416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11A26B6-087D-47F2-B174-F82DC31FD0B1}" type="slidenum">
              <a:rPr lang="zh-CN" altLang="en-US" smtClean="0"/>
              <a:t>12</a:t>
            </a:fld>
            <a:endParaRPr lang="en-US" altLang="zh-CN"/>
          </a:p>
        </p:txBody>
      </p:sp>
    </p:spTree>
    <p:extLst>
      <p:ext uri="{BB962C8B-B14F-4D97-AF65-F5344CB8AC3E}">
        <p14:creationId xmlns:p14="http://schemas.microsoft.com/office/powerpoint/2010/main" val="72567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11A26B6-087D-47F2-B174-F82DC31FD0B1}" type="slidenum">
              <a:rPr lang="zh-CN" altLang="en-US" smtClean="0"/>
              <a:t>13</a:t>
            </a:fld>
            <a:endParaRPr lang="en-US" altLang="zh-CN"/>
          </a:p>
        </p:txBody>
      </p:sp>
    </p:spTree>
    <p:extLst>
      <p:ext uri="{BB962C8B-B14F-4D97-AF65-F5344CB8AC3E}">
        <p14:creationId xmlns:p14="http://schemas.microsoft.com/office/powerpoint/2010/main" val="3757745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11A26B6-087D-47F2-B174-F82DC31FD0B1}" type="slidenum">
              <a:rPr lang="zh-CN" altLang="en-US" smtClean="0"/>
              <a:t>14</a:t>
            </a:fld>
            <a:endParaRPr lang="en-US" altLang="zh-CN"/>
          </a:p>
        </p:txBody>
      </p:sp>
    </p:spTree>
    <p:extLst>
      <p:ext uri="{BB962C8B-B14F-4D97-AF65-F5344CB8AC3E}">
        <p14:creationId xmlns:p14="http://schemas.microsoft.com/office/powerpoint/2010/main" val="1703212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11A26B6-087D-47F2-B174-F82DC31FD0B1}" type="slidenum">
              <a:rPr lang="zh-CN" altLang="en-US" smtClean="0"/>
              <a:t>15</a:t>
            </a:fld>
            <a:endParaRPr lang="en-US" altLang="zh-CN"/>
          </a:p>
        </p:txBody>
      </p:sp>
    </p:spTree>
    <p:extLst>
      <p:ext uri="{BB962C8B-B14F-4D97-AF65-F5344CB8AC3E}">
        <p14:creationId xmlns:p14="http://schemas.microsoft.com/office/powerpoint/2010/main" val="1068256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11A26B6-087D-47F2-B174-F82DC31FD0B1}" type="slidenum">
              <a:rPr lang="zh-CN" altLang="en-US" smtClean="0"/>
              <a:t>16</a:t>
            </a:fld>
            <a:endParaRPr lang="en-US" altLang="zh-CN"/>
          </a:p>
        </p:txBody>
      </p:sp>
    </p:spTree>
    <p:extLst>
      <p:ext uri="{BB962C8B-B14F-4D97-AF65-F5344CB8AC3E}">
        <p14:creationId xmlns:p14="http://schemas.microsoft.com/office/powerpoint/2010/main" val="2617664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11A26B6-087D-47F2-B174-F82DC31FD0B1}" type="slidenum">
              <a:rPr lang="zh-CN" altLang="en-US" smtClean="0"/>
              <a:t>17</a:t>
            </a:fld>
            <a:endParaRPr lang="en-US" altLang="zh-CN"/>
          </a:p>
        </p:txBody>
      </p:sp>
    </p:spTree>
    <p:extLst>
      <p:ext uri="{BB962C8B-B14F-4D97-AF65-F5344CB8AC3E}">
        <p14:creationId xmlns:p14="http://schemas.microsoft.com/office/powerpoint/2010/main" val="128189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11A26B6-087D-47F2-B174-F82DC31FD0B1}" type="slidenum">
              <a:rPr lang="zh-CN" altLang="en-US" smtClean="0"/>
              <a:t>18</a:t>
            </a:fld>
            <a:endParaRPr lang="en-US" altLang="zh-CN"/>
          </a:p>
        </p:txBody>
      </p:sp>
    </p:spTree>
    <p:extLst>
      <p:ext uri="{BB962C8B-B14F-4D97-AF65-F5344CB8AC3E}">
        <p14:creationId xmlns:p14="http://schemas.microsoft.com/office/powerpoint/2010/main" val="2360632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11A26B6-087D-47F2-B174-F82DC31FD0B1}" type="slidenum">
              <a:rPr lang="zh-CN" altLang="en-US" smtClean="0"/>
              <a:t>2</a:t>
            </a:fld>
            <a:endParaRPr lang="en-US" altLang="zh-CN"/>
          </a:p>
        </p:txBody>
      </p:sp>
    </p:spTree>
    <p:extLst>
      <p:ext uri="{BB962C8B-B14F-4D97-AF65-F5344CB8AC3E}">
        <p14:creationId xmlns:p14="http://schemas.microsoft.com/office/powerpoint/2010/main" val="3518239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11A26B6-087D-47F2-B174-F82DC31FD0B1}" type="slidenum">
              <a:rPr lang="zh-CN" altLang="en-US" smtClean="0"/>
              <a:t>3</a:t>
            </a:fld>
            <a:endParaRPr lang="en-US" altLang="zh-CN"/>
          </a:p>
        </p:txBody>
      </p:sp>
    </p:spTree>
    <p:extLst>
      <p:ext uri="{BB962C8B-B14F-4D97-AF65-F5344CB8AC3E}">
        <p14:creationId xmlns:p14="http://schemas.microsoft.com/office/powerpoint/2010/main" val="2543055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11A26B6-087D-47F2-B174-F82DC31FD0B1}" type="slidenum">
              <a:rPr lang="zh-CN" altLang="en-US" smtClean="0"/>
              <a:t>4</a:t>
            </a:fld>
            <a:endParaRPr lang="en-US" altLang="zh-CN"/>
          </a:p>
        </p:txBody>
      </p:sp>
    </p:spTree>
    <p:extLst>
      <p:ext uri="{BB962C8B-B14F-4D97-AF65-F5344CB8AC3E}">
        <p14:creationId xmlns:p14="http://schemas.microsoft.com/office/powerpoint/2010/main" val="658105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11A26B6-087D-47F2-B174-F82DC31FD0B1}" type="slidenum">
              <a:rPr lang="zh-CN" altLang="en-US" smtClean="0"/>
              <a:t>5</a:t>
            </a:fld>
            <a:endParaRPr lang="en-US" altLang="zh-CN"/>
          </a:p>
        </p:txBody>
      </p:sp>
    </p:spTree>
    <p:extLst>
      <p:ext uri="{BB962C8B-B14F-4D97-AF65-F5344CB8AC3E}">
        <p14:creationId xmlns:p14="http://schemas.microsoft.com/office/powerpoint/2010/main" val="2375583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11A26B6-087D-47F2-B174-F82DC31FD0B1}" type="slidenum">
              <a:rPr lang="zh-CN" altLang="en-US" smtClean="0"/>
              <a:t>6</a:t>
            </a:fld>
            <a:endParaRPr lang="en-US" altLang="zh-CN"/>
          </a:p>
        </p:txBody>
      </p:sp>
    </p:spTree>
    <p:extLst>
      <p:ext uri="{BB962C8B-B14F-4D97-AF65-F5344CB8AC3E}">
        <p14:creationId xmlns:p14="http://schemas.microsoft.com/office/powerpoint/2010/main" val="3439868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11A26B6-087D-47F2-B174-F82DC31FD0B1}" type="slidenum">
              <a:rPr lang="zh-CN" altLang="en-US" smtClean="0"/>
              <a:t>7</a:t>
            </a:fld>
            <a:endParaRPr lang="en-US" altLang="zh-CN"/>
          </a:p>
        </p:txBody>
      </p:sp>
    </p:spTree>
    <p:extLst>
      <p:ext uri="{BB962C8B-B14F-4D97-AF65-F5344CB8AC3E}">
        <p14:creationId xmlns:p14="http://schemas.microsoft.com/office/powerpoint/2010/main" val="2212053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11A26B6-087D-47F2-B174-F82DC31FD0B1}" type="slidenum">
              <a:rPr lang="zh-CN" altLang="en-US" smtClean="0"/>
              <a:t>8</a:t>
            </a:fld>
            <a:endParaRPr lang="en-US" altLang="zh-CN"/>
          </a:p>
        </p:txBody>
      </p:sp>
    </p:spTree>
    <p:extLst>
      <p:ext uri="{BB962C8B-B14F-4D97-AF65-F5344CB8AC3E}">
        <p14:creationId xmlns:p14="http://schemas.microsoft.com/office/powerpoint/2010/main" val="1214050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11A26B6-087D-47F2-B174-F82DC31FD0B1}" type="slidenum">
              <a:rPr lang="zh-CN" altLang="en-US" smtClean="0"/>
              <a:t>9</a:t>
            </a:fld>
            <a:endParaRPr lang="en-US" altLang="zh-CN"/>
          </a:p>
        </p:txBody>
      </p:sp>
    </p:spTree>
    <p:extLst>
      <p:ext uri="{BB962C8B-B14F-4D97-AF65-F5344CB8AC3E}">
        <p14:creationId xmlns:p14="http://schemas.microsoft.com/office/powerpoint/2010/main" val="647192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5.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5.jpeg"/></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6.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6777CBE4-E5B2-4952-A792-A4FE79E5B577}" type="datetime1">
              <a:rPr lang="zh-CN" altLang="en-US" smtClean="0"/>
              <a:t>2023/11/20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13C449F-E9F4-4ABF-AC91-7D38150962AF}"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36140A7E-5A76-4830-B6E9-915B0F2F6509}" type="datetime1">
              <a:rPr lang="zh-CN" altLang="en-US" smtClean="0"/>
              <a:t>2023/11/20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E1C83D4-5773-46B0-920A-EEB8050EC1AF}"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678C058F-8AA5-4BF5-90EA-90DF8AD95638}" type="datetime1">
              <a:rPr lang="zh-CN" altLang="en-US" smtClean="0"/>
              <a:t>2023/11/20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750992E-0CCE-4896-838F-456CDC73AF97}"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a:fillRect/>
          </a:stretch>
        </p:blipFill>
        <p:spPr>
          <a:xfrm>
            <a:off x="2771801" y="0"/>
            <a:ext cx="6642364" cy="6858000"/>
          </a:xfrm>
          <a:prstGeom prst="rect">
            <a:avLst/>
          </a:prstGeom>
        </p:spPr>
      </p:pic>
      <p:sp>
        <p:nvSpPr>
          <p:cNvPr id="8" name="任意多边形: 形状 27"/>
          <p:cNvSpPr/>
          <p:nvPr userDrawn="1"/>
        </p:nvSpPr>
        <p:spPr>
          <a:xfrm rot="21305817">
            <a:off x="-217953" y="-414812"/>
            <a:ext cx="5825051" cy="7389968"/>
          </a:xfrm>
          <a:custGeom>
            <a:avLst/>
            <a:gdLst>
              <a:gd name="connsiteX0" fmla="*/ 579869 w 7861101"/>
              <a:gd name="connsiteY0" fmla="*/ 0 h 7294185"/>
              <a:gd name="connsiteX1" fmla="*/ 6836902 w 7861101"/>
              <a:gd name="connsiteY1" fmla="*/ 536753 h 7294185"/>
              <a:gd name="connsiteX2" fmla="*/ 7047003 w 7861101"/>
              <a:gd name="connsiteY2" fmla="*/ 802848 h 7294185"/>
              <a:gd name="connsiteX3" fmla="*/ 7861101 w 7861101"/>
              <a:gd name="connsiteY3" fmla="*/ 3326977 h 7294185"/>
              <a:gd name="connsiteX4" fmla="*/ 5566050 w 7861101"/>
              <a:gd name="connsiteY4" fmla="*/ 7187943 h 7294185"/>
              <a:gd name="connsiteX5" fmla="*/ 5370952 w 7861101"/>
              <a:gd name="connsiteY5" fmla="*/ 7294185 h 7294185"/>
              <a:gd name="connsiteX6" fmla="*/ 104888 w 7861101"/>
              <a:gd name="connsiteY6" fmla="*/ 6842442 h 7294185"/>
              <a:gd name="connsiteX7" fmla="*/ 62139 w 7861101"/>
              <a:gd name="connsiteY7" fmla="*/ 6810626 h 7294185"/>
              <a:gd name="connsiteX8" fmla="*/ 0 w 7861101"/>
              <a:gd name="connsiteY8" fmla="*/ 6759648 h 729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1101" h="7294185">
                <a:moveTo>
                  <a:pt x="579869" y="0"/>
                </a:moveTo>
                <a:lnTo>
                  <a:pt x="6836902" y="536753"/>
                </a:lnTo>
                <a:lnTo>
                  <a:pt x="7047003" y="802848"/>
                </a:lnTo>
                <a:cubicBezTo>
                  <a:pt x="7560982" y="1523375"/>
                  <a:pt x="7861101" y="2391983"/>
                  <a:pt x="7861101" y="3326977"/>
                </a:cubicBezTo>
                <a:cubicBezTo>
                  <a:pt x="7861101" y="4963218"/>
                  <a:pt x="6941987" y="6396148"/>
                  <a:pt x="5566050" y="7187943"/>
                </a:cubicBezTo>
                <a:lnTo>
                  <a:pt x="5370952" y="7294185"/>
                </a:lnTo>
                <a:lnTo>
                  <a:pt x="104888" y="6842442"/>
                </a:lnTo>
                <a:lnTo>
                  <a:pt x="62139" y="6810626"/>
                </a:lnTo>
                <a:lnTo>
                  <a:pt x="0" y="6759648"/>
                </a:lnTo>
                <a:close/>
              </a:path>
            </a:pathLst>
          </a:custGeom>
          <a:solidFill>
            <a:srgbClr val="B4171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9" name="任意多边形: 形状 31"/>
          <p:cNvSpPr/>
          <p:nvPr userDrawn="1"/>
        </p:nvSpPr>
        <p:spPr>
          <a:xfrm rot="21305817">
            <a:off x="-251639" y="-415935"/>
            <a:ext cx="5787488" cy="7368473"/>
          </a:xfrm>
          <a:custGeom>
            <a:avLst/>
            <a:gdLst>
              <a:gd name="connsiteX0" fmla="*/ 586153 w 7354151"/>
              <a:gd name="connsiteY0" fmla="*/ 0 h 7230478"/>
              <a:gd name="connsiteX1" fmla="*/ 6207360 w 7354151"/>
              <a:gd name="connsiteY1" fmla="*/ 482209 h 7230478"/>
              <a:gd name="connsiteX2" fmla="*/ 6260326 w 7354151"/>
              <a:gd name="connsiteY2" fmla="*/ 537754 h 7230478"/>
              <a:gd name="connsiteX3" fmla="*/ 7354151 w 7354151"/>
              <a:gd name="connsiteY3" fmla="*/ 3305646 h 7230478"/>
              <a:gd name="connsiteX4" fmla="*/ 4640760 w 7354151"/>
              <a:gd name="connsiteY4" fmla="*/ 7227947 h 7230478"/>
              <a:gd name="connsiteX5" fmla="*/ 4634597 w 7354151"/>
              <a:gd name="connsiteY5" fmla="*/ 7230478 h 7230478"/>
              <a:gd name="connsiteX6" fmla="*/ 0 w 7354151"/>
              <a:gd name="connsiteY6" fmla="*/ 6832904 h 723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54151" h="7230478">
                <a:moveTo>
                  <a:pt x="586153" y="0"/>
                </a:moveTo>
                <a:lnTo>
                  <a:pt x="6207360" y="482209"/>
                </a:lnTo>
                <a:lnTo>
                  <a:pt x="6260326" y="537754"/>
                </a:lnTo>
                <a:cubicBezTo>
                  <a:pt x="6943662" y="1289932"/>
                  <a:pt x="7354151" y="2254242"/>
                  <a:pt x="7354151" y="3305646"/>
                </a:cubicBezTo>
                <a:cubicBezTo>
                  <a:pt x="7354151" y="5032953"/>
                  <a:pt x="6246248" y="6525194"/>
                  <a:pt x="4640760" y="7227947"/>
                </a:cubicBezTo>
                <a:lnTo>
                  <a:pt x="4634597" y="7230478"/>
                </a:lnTo>
                <a:lnTo>
                  <a:pt x="0" y="68329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lvl="0" indent="0" algn="ctr" defTabSz="685800" rtl="0" eaLnBrk="0" fontAlgn="base" latinLnBrk="0" hangingPunct="0">
              <a:lnSpc>
                <a:spcPct val="150000"/>
              </a:lnSpc>
              <a:spcBef>
                <a:spcPct val="0"/>
              </a:spcBef>
              <a:spcAft>
                <a:spcPct val="0"/>
              </a:spcAft>
              <a:buFont typeface="Arial" panose="020B0604020202020204" pitchFamily="34" charset="0"/>
              <a:buNone/>
            </a:pPr>
            <a:r>
              <a:rPr lang="en-US" altLang="zh-CN" sz="1350"/>
              <a:t>Xxx</a:t>
            </a:r>
            <a:r>
              <a:rPr lang="zh-CN" altLang="en-US" sz="1350"/>
              <a:t>年</a:t>
            </a:r>
            <a:r>
              <a:rPr lang="en-US" altLang="zh-CN" sz="1350"/>
              <a:t>xx</a:t>
            </a:r>
            <a:r>
              <a:rPr lang="zh-CN" altLang="en-US" sz="1350"/>
              <a:t>月</a:t>
            </a:r>
            <a:r>
              <a:rPr lang="en-US" altLang="zh-CN" sz="1350"/>
              <a:t>xx</a:t>
            </a:r>
            <a:r>
              <a:rPr lang="zh-CN" altLang="en-US" sz="1350"/>
              <a:t>日</a:t>
            </a:r>
            <a:endParaRPr lang="zh-CN" altLang="en-US" sz="1350" dirty="0"/>
          </a:p>
        </p:txBody>
      </p:sp>
      <p:sp>
        <p:nvSpPr>
          <p:cNvPr id="15" name="矩形 14"/>
          <p:cNvSpPr/>
          <p:nvPr userDrawn="1"/>
        </p:nvSpPr>
        <p:spPr>
          <a:xfrm>
            <a:off x="162267" y="1098159"/>
            <a:ext cx="2774842" cy="170603"/>
          </a:xfrm>
          <a:prstGeom prst="rect">
            <a:avLst/>
          </a:prstGeom>
          <a:solidFill>
            <a:srgbClr val="B41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矩形 15"/>
          <p:cNvSpPr/>
          <p:nvPr userDrawn="1"/>
        </p:nvSpPr>
        <p:spPr>
          <a:xfrm>
            <a:off x="738320" y="4420096"/>
            <a:ext cx="3582221" cy="34289"/>
          </a:xfrm>
          <a:prstGeom prst="rect">
            <a:avLst/>
          </a:prstGeom>
          <a:solidFill>
            <a:srgbClr val="B41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灯片编号占位符 4">
            <a:extLst>
              <a:ext uri="{FF2B5EF4-FFF2-40B4-BE49-F238E27FC236}">
                <a16:creationId xmlns:a16="http://schemas.microsoft.com/office/drawing/2014/main" id="{EBEFFE18-5DB8-41D3-BA2D-741DF77A0DFB}"/>
              </a:ext>
            </a:extLst>
          </p:cNvPr>
          <p:cNvSpPr>
            <a:spLocks noGrp="1"/>
          </p:cNvSpPr>
          <p:nvPr>
            <p:ph type="sldNum" sz="quarter" idx="12"/>
          </p:nvPr>
        </p:nvSpPr>
        <p:spPr>
          <a:xfrm>
            <a:off x="7145784" y="6343650"/>
            <a:ext cx="1981200" cy="476250"/>
          </a:xfrm>
          <a:prstGeom prst="rect">
            <a:avLst/>
          </a:prstGeom>
        </p:spPr>
        <p:txBody>
          <a:bodyPr/>
          <a:lstStyle/>
          <a:p>
            <a:r>
              <a:rPr lang="en-US" altLang="zh-CN"/>
              <a:t>- </a:t>
            </a:r>
            <a:fld id="{CA85E965-BEC8-4057-AE46-45CA8EBA7C1C}" type="slidenum">
              <a:rPr lang="en-US" altLang="zh-CN" smtClean="0"/>
              <a:t>‹#›</a:t>
            </a:fld>
            <a:r>
              <a:rPr lang="en-US" altLang="zh-CN"/>
              <a:t> -</a:t>
            </a:r>
            <a:endParaRPr lang="en-US" altLang="zh-CN" dirty="0"/>
          </a:p>
        </p:txBody>
      </p:sp>
      <p:sp>
        <p:nvSpPr>
          <p:cNvPr id="18" name="文本占位符 20"/>
          <p:cNvSpPr>
            <a:spLocks noGrp="1"/>
          </p:cNvSpPr>
          <p:nvPr>
            <p:ph type="body" sz="quarter" idx="13"/>
          </p:nvPr>
        </p:nvSpPr>
        <p:spPr>
          <a:xfrm>
            <a:off x="168981" y="1898610"/>
            <a:ext cx="5040312" cy="2153659"/>
          </a:xfrm>
          <a:prstGeom prst="rect">
            <a:avLst/>
          </a:prstGeom>
        </p:spPr>
        <p:txBody>
          <a:bodyPr>
            <a:normAutofit/>
          </a:bodyPr>
          <a:lstStyle>
            <a:lvl1pPr marL="0" indent="0" algn="ctr" rtl="0" eaLnBrk="0" fontAlgn="base" hangingPunct="0">
              <a:lnSpc>
                <a:spcPct val="130000"/>
              </a:lnSpc>
              <a:spcBef>
                <a:spcPct val="0"/>
              </a:spcBef>
              <a:spcAft>
                <a:spcPct val="0"/>
              </a:spcAft>
              <a:buNone/>
              <a:defRPr kumimoji="1" lang="zh-CN" altLang="en-US" sz="3713" b="1" kern="1200" dirty="0" smtClean="0">
                <a:solidFill>
                  <a:schemeClr val="tx1"/>
                </a:solidFill>
                <a:latin typeface="微软雅黑" panose="020B0503020204020204" charset="-122"/>
                <a:ea typeface="微软雅黑" panose="020B0503020204020204" charset="-122"/>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单击此处编辑母版文本样式</a:t>
            </a:r>
          </a:p>
        </p:txBody>
      </p:sp>
      <p:sp>
        <p:nvSpPr>
          <p:cNvPr id="3" name="文本占位符 2"/>
          <p:cNvSpPr>
            <a:spLocks noGrp="1"/>
          </p:cNvSpPr>
          <p:nvPr>
            <p:ph type="body" sz="quarter" idx="15" hasCustomPrompt="1"/>
          </p:nvPr>
        </p:nvSpPr>
        <p:spPr>
          <a:xfrm>
            <a:off x="1095605" y="4625400"/>
            <a:ext cx="3187065" cy="470141"/>
          </a:xfrm>
          <a:prstGeom prst="rect">
            <a:avLst/>
          </a:prstGeom>
        </p:spPr>
        <p:txBody>
          <a:bodyPr/>
          <a:lstStyle>
            <a:lvl1pPr marL="0" indent="0" algn="ctr">
              <a:buNone/>
              <a:defRPr kumimoji="1" lang="zh-CN" altLang="en-US" sz="1575" b="1" kern="1200" dirty="0" smtClean="0">
                <a:solidFill>
                  <a:schemeClr val="tx1"/>
                </a:solidFill>
                <a:latin typeface="微软雅黑" panose="020B0503020204020204" charset="-122"/>
                <a:ea typeface="微软雅黑" panose="020B0503020204020204" charset="-122"/>
                <a:cs typeface="+mn-cs"/>
              </a:defRPr>
            </a:lvl1pPr>
          </a:lstStyle>
          <a:p>
            <a:pPr marL="0" lvl="0" indent="0" algn="ctr" defTabSz="685800" rtl="0" eaLnBrk="0" fontAlgn="base" latinLnBrk="0" hangingPunct="0">
              <a:lnSpc>
                <a:spcPct val="150000"/>
              </a:lnSpc>
              <a:spcBef>
                <a:spcPct val="0"/>
              </a:spcBef>
              <a:spcAft>
                <a:spcPct val="0"/>
              </a:spcAft>
              <a:buFont typeface="Arial" panose="020B0604020202020204" pitchFamily="34" charset="0"/>
              <a:buNone/>
            </a:pPr>
            <a:r>
              <a:rPr lang="zh-CN" altLang="en-US" dirty="0"/>
              <a:t>汇报人：</a:t>
            </a:r>
            <a:r>
              <a:rPr lang="en-US" altLang="zh-CN" dirty="0"/>
              <a:t>xxx</a:t>
            </a:r>
          </a:p>
        </p:txBody>
      </p:sp>
      <p:sp>
        <p:nvSpPr>
          <p:cNvPr id="20" name="文本占位符 2"/>
          <p:cNvSpPr>
            <a:spLocks noGrp="1"/>
          </p:cNvSpPr>
          <p:nvPr>
            <p:ph type="body" sz="quarter" idx="16" hasCustomPrompt="1"/>
          </p:nvPr>
        </p:nvSpPr>
        <p:spPr>
          <a:xfrm>
            <a:off x="1095605" y="5330886"/>
            <a:ext cx="3187065" cy="470141"/>
          </a:xfrm>
          <a:prstGeom prst="rect">
            <a:avLst/>
          </a:prstGeom>
        </p:spPr>
        <p:txBody>
          <a:bodyPr/>
          <a:lstStyle>
            <a:lvl1pPr marL="0" indent="0" algn="ctr">
              <a:buNone/>
              <a:defRPr kumimoji="1" lang="zh-CN" altLang="en-US" sz="1575" b="1" kern="1200" dirty="0" smtClean="0">
                <a:solidFill>
                  <a:schemeClr val="tx1"/>
                </a:solidFill>
                <a:latin typeface="微软雅黑" panose="020B0503020204020204" charset="-122"/>
                <a:ea typeface="微软雅黑" panose="020B0503020204020204" charset="-122"/>
                <a:cs typeface="+mn-cs"/>
              </a:defRPr>
            </a:lvl1pPr>
          </a:lstStyle>
          <a:p>
            <a:pPr marL="0" lvl="0" indent="0" algn="ctr" defTabSz="685800" rtl="0" eaLnBrk="0" fontAlgn="base" latinLnBrk="0" hangingPunct="0">
              <a:lnSpc>
                <a:spcPct val="150000"/>
              </a:lnSpc>
              <a:spcBef>
                <a:spcPct val="0"/>
              </a:spcBef>
              <a:spcAft>
                <a:spcPct val="0"/>
              </a:spcAft>
              <a:buFont typeface="Arial" panose="020B0604020202020204" pitchFamily="34" charset="0"/>
              <a:buNone/>
            </a:pPr>
            <a:r>
              <a:rPr lang="en-US" altLang="zh-CN" dirty="0" err="1"/>
              <a:t>Xxxx</a:t>
            </a:r>
            <a:r>
              <a:rPr lang="zh-CN" altLang="en-US" dirty="0"/>
              <a:t>年</a:t>
            </a:r>
            <a:r>
              <a:rPr lang="en-US" altLang="zh-CN" dirty="0"/>
              <a:t>xx</a:t>
            </a:r>
            <a:r>
              <a:rPr lang="zh-CN" altLang="en-US" dirty="0"/>
              <a:t>月</a:t>
            </a:r>
            <a:r>
              <a:rPr lang="en-US" altLang="zh-CN" dirty="0"/>
              <a:t>xx</a:t>
            </a:r>
            <a:r>
              <a:rPr lang="zh-CN" altLang="en-US" dirty="0"/>
              <a:t>日</a:t>
            </a:r>
            <a:endParaRPr lang="en-US" altLang="zh-CN" dirty="0"/>
          </a:p>
        </p:txBody>
      </p:sp>
      <p:grpSp>
        <p:nvGrpSpPr>
          <p:cNvPr id="19" name="组合 18"/>
          <p:cNvGrpSpPr/>
          <p:nvPr userDrawn="1"/>
        </p:nvGrpSpPr>
        <p:grpSpPr>
          <a:xfrm>
            <a:off x="196290" y="41184"/>
            <a:ext cx="2740819" cy="919756"/>
            <a:chOff x="399" y="398"/>
            <a:chExt cx="5755" cy="1454"/>
          </a:xfrm>
        </p:grpSpPr>
        <p:pic>
          <p:nvPicPr>
            <p:cNvPr id="21" name="图片 20"/>
            <p:cNvPicPr>
              <a:picLocks noChangeAspect="1"/>
            </p:cNvPicPr>
            <p:nvPr/>
          </p:nvPicPr>
          <p:blipFill>
            <a:blip r:embed="rId3"/>
            <a:stretch>
              <a:fillRect/>
            </a:stretch>
          </p:blipFill>
          <p:spPr>
            <a:xfrm>
              <a:off x="1940" y="579"/>
              <a:ext cx="4214" cy="1092"/>
            </a:xfrm>
            <a:prstGeom prst="rect">
              <a:avLst/>
            </a:prstGeom>
          </p:spPr>
        </p:pic>
        <p:grpSp>
          <p:nvGrpSpPr>
            <p:cNvPr id="22" name="组合 6"/>
            <p:cNvGrpSpPr/>
            <p:nvPr/>
          </p:nvGrpSpPr>
          <p:grpSpPr>
            <a:xfrm>
              <a:off x="399" y="398"/>
              <a:ext cx="1541" cy="1454"/>
              <a:chOff x="17568" y="3271"/>
              <a:chExt cx="3932" cy="3696"/>
            </a:xfrm>
          </p:grpSpPr>
          <p:sp>
            <p:nvSpPr>
              <p:cNvPr id="23" name="椭圆 22"/>
              <p:cNvSpPr/>
              <p:nvPr/>
            </p:nvSpPr>
            <p:spPr>
              <a:xfrm>
                <a:off x="17955" y="3464"/>
                <a:ext cx="3265" cy="326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50" eaLnBrk="1" fontAlgn="auto" hangingPunct="1">
                  <a:spcBef>
                    <a:spcPts val="0"/>
                  </a:spcBef>
                  <a:spcAft>
                    <a:spcPts val="0"/>
                  </a:spcAft>
                  <a:defRPr/>
                </a:pPr>
                <a:endParaRPr kumimoji="0" lang="zh-CN" altLang="en-US" sz="1013" b="0">
                  <a:solidFill>
                    <a:prstClr val="white"/>
                  </a:solidFill>
                  <a:latin typeface="Arial" panose="020B0604020202090204"/>
                </a:endParaRPr>
              </a:p>
            </p:txBody>
          </p:sp>
          <p:pic>
            <p:nvPicPr>
              <p:cNvPr id="24" name="图片 9" descr="D:\1董力嘉\办公必备\工作素材\xiaohui.tifxiaohui"/>
              <p:cNvPicPr>
                <a:picLocks noChangeAspect="1"/>
              </p:cNvPicPr>
              <p:nvPr/>
            </p:nvPicPr>
            <p:blipFill>
              <a:blip r:embed="rId4">
                <a:clrChange>
                  <a:clrFrom>
                    <a:srgbClr val="FFFFFF"/>
                  </a:clrFrom>
                  <a:clrTo>
                    <a:srgbClr val="FFFFFF">
                      <a:alpha val="0"/>
                    </a:srgbClr>
                  </a:clrTo>
                </a:clrChange>
              </a:blip>
              <a:stretch>
                <a:fillRect/>
              </a:stretch>
            </p:blipFill>
            <p:spPr>
              <a:xfrm>
                <a:off x="17568" y="3271"/>
                <a:ext cx="3933" cy="3697"/>
              </a:xfrm>
              <a:prstGeom prst="rect">
                <a:avLst/>
              </a:prstGeom>
              <a:noFill/>
              <a:ln w="9525">
                <a:noFill/>
              </a:ln>
            </p:spPr>
          </p:pic>
        </p:grpSp>
      </p:grpSp>
    </p:spTree>
    <p:extLst>
      <p:ext uri="{BB962C8B-B14F-4D97-AF65-F5344CB8AC3E}">
        <p14:creationId xmlns:p14="http://schemas.microsoft.com/office/powerpoint/2010/main" val="1876397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2" name="组合 1"/>
          <p:cNvGrpSpPr/>
          <p:nvPr userDrawn="1"/>
        </p:nvGrpSpPr>
        <p:grpSpPr>
          <a:xfrm rot="5400000">
            <a:off x="4206755" y="-3800532"/>
            <a:ext cx="707013" cy="8559513"/>
            <a:chOff x="776600" y="-102868978"/>
            <a:chExt cx="2653914" cy="111489166"/>
          </a:xfrm>
        </p:grpSpPr>
        <p:sp>
          <p:nvSpPr>
            <p:cNvPr id="3" name="矩形 2"/>
            <p:cNvSpPr/>
            <p:nvPr/>
          </p:nvSpPr>
          <p:spPr>
            <a:xfrm>
              <a:off x="2964794" y="-102868978"/>
              <a:ext cx="178740" cy="107378064"/>
            </a:xfrm>
            <a:prstGeom prst="rect">
              <a:avLst/>
            </a:prstGeom>
            <a:solidFill>
              <a:srgbClr val="B41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任意形状 4"/>
            <p:cNvSpPr/>
            <p:nvPr/>
          </p:nvSpPr>
          <p:spPr>
            <a:xfrm rot="5400000">
              <a:off x="-1747742" y="3441933"/>
              <a:ext cx="7702597" cy="2653914"/>
            </a:xfrm>
            <a:custGeom>
              <a:avLst/>
              <a:gdLst>
                <a:gd name="connsiteX0" fmla="*/ 0 w 4493518"/>
                <a:gd name="connsiteY0" fmla="*/ 3936411 h 3936411"/>
                <a:gd name="connsiteX1" fmla="*/ 984103 w 4493518"/>
                <a:gd name="connsiteY1" fmla="*/ 0 h 3936411"/>
                <a:gd name="connsiteX2" fmla="*/ 4493518 w 4493518"/>
                <a:gd name="connsiteY2" fmla="*/ 0 h 3936411"/>
                <a:gd name="connsiteX3" fmla="*/ 4493517 w 4493518"/>
                <a:gd name="connsiteY3" fmla="*/ 3936411 h 3936411"/>
              </a:gdLst>
              <a:ahLst/>
              <a:cxnLst>
                <a:cxn ang="0">
                  <a:pos x="connsiteX0" y="connsiteY0"/>
                </a:cxn>
                <a:cxn ang="0">
                  <a:pos x="connsiteX1" y="connsiteY1"/>
                </a:cxn>
                <a:cxn ang="0">
                  <a:pos x="connsiteX2" y="connsiteY2"/>
                </a:cxn>
                <a:cxn ang="0">
                  <a:pos x="connsiteX3" y="connsiteY3"/>
                </a:cxn>
              </a:cxnLst>
              <a:rect l="l" t="t" r="r" b="b"/>
              <a:pathLst>
                <a:path w="4493518" h="3936411">
                  <a:moveTo>
                    <a:pt x="0" y="3936411"/>
                  </a:moveTo>
                  <a:lnTo>
                    <a:pt x="984103" y="0"/>
                  </a:lnTo>
                  <a:lnTo>
                    <a:pt x="4493518" y="0"/>
                  </a:lnTo>
                  <a:lnTo>
                    <a:pt x="4493517" y="3936411"/>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 name="灯片编号占位符 17">
            <a:extLst>
              <a:ext uri="{FF2B5EF4-FFF2-40B4-BE49-F238E27FC236}">
                <a16:creationId xmlns:a16="http://schemas.microsoft.com/office/drawing/2014/main" id="{494243A5-B87F-42AA-8660-90332DC4FA90}"/>
              </a:ext>
            </a:extLst>
          </p:cNvPr>
          <p:cNvSpPr>
            <a:spLocks noGrp="1"/>
          </p:cNvSpPr>
          <p:nvPr>
            <p:ph type="sldNum" sz="quarter" idx="12"/>
            <p:custDataLst>
              <p:tags r:id="rId1"/>
            </p:custDataLst>
          </p:nvPr>
        </p:nvSpPr>
        <p:spPr>
          <a:xfrm>
            <a:off x="8767789" y="6525423"/>
            <a:ext cx="438197" cy="426034"/>
          </a:xfrm>
        </p:spPr>
        <p:txBody>
          <a:bodyPr/>
          <a:lstStyle>
            <a:lvl1pPr>
              <a:defRPr b="1">
                <a:latin typeface="微软雅黑" panose="020B0503020204020204" pitchFamily="34" charset="-122"/>
                <a:ea typeface="微软雅黑" panose="020B0503020204020204" pitchFamily="34" charset="-122"/>
              </a:defRPr>
            </a:lvl1pPr>
          </a:lstStyle>
          <a:p>
            <a:fld id="{49AE70B2-8BF9-45C0-BB95-33D1B9D3A854}" type="slidenum">
              <a:rPr lang="zh-CN" altLang="en-US" smtClean="0"/>
              <a:pPr/>
              <a:t>‹#›</a:t>
            </a:fld>
            <a:endParaRPr lang="zh-CN" altLang="en-US" dirty="0"/>
          </a:p>
        </p:txBody>
      </p:sp>
      <p:sp>
        <p:nvSpPr>
          <p:cNvPr id="7" name="内容占位符 6">
            <a:extLst>
              <a:ext uri="{FF2B5EF4-FFF2-40B4-BE49-F238E27FC236}">
                <a16:creationId xmlns:a16="http://schemas.microsoft.com/office/drawing/2014/main" id="{9BA7EA2E-0240-4AB2-BD5C-6A985F42A989}"/>
              </a:ext>
            </a:extLst>
          </p:cNvPr>
          <p:cNvSpPr>
            <a:spLocks noGrp="1"/>
          </p:cNvSpPr>
          <p:nvPr>
            <p:ph sz="quarter" idx="13" hasCustomPrompt="1"/>
          </p:nvPr>
        </p:nvSpPr>
        <p:spPr>
          <a:xfrm>
            <a:off x="303981" y="188676"/>
            <a:ext cx="434573" cy="522616"/>
          </a:xfrm>
          <a:prstGeom prst="rect">
            <a:avLst/>
          </a:prstGeom>
        </p:spPr>
        <p:txBody>
          <a:bodyPr/>
          <a:lstStyle>
            <a:lvl1pPr marL="0" indent="0">
              <a:buNone/>
              <a:defRPr sz="2400" b="1">
                <a:solidFill>
                  <a:schemeClr val="bg1"/>
                </a:solidFill>
              </a:defRPr>
            </a:lvl1pPr>
          </a:lstStyle>
          <a:p>
            <a:pPr lvl="0"/>
            <a:r>
              <a:rPr lang="zh-CN" altLang="en-US" dirty="0"/>
              <a:t>一</a:t>
            </a:r>
          </a:p>
        </p:txBody>
      </p:sp>
      <p:sp>
        <p:nvSpPr>
          <p:cNvPr id="9" name="内容占位符 8">
            <a:extLst>
              <a:ext uri="{FF2B5EF4-FFF2-40B4-BE49-F238E27FC236}">
                <a16:creationId xmlns:a16="http://schemas.microsoft.com/office/drawing/2014/main" id="{13872A12-40F9-407C-AD5D-EE249C26354C}"/>
              </a:ext>
            </a:extLst>
          </p:cNvPr>
          <p:cNvSpPr>
            <a:spLocks noGrp="1"/>
          </p:cNvSpPr>
          <p:nvPr>
            <p:ph sz="quarter" idx="14" hasCustomPrompt="1"/>
          </p:nvPr>
        </p:nvSpPr>
        <p:spPr>
          <a:xfrm>
            <a:off x="922735" y="109785"/>
            <a:ext cx="7372808" cy="445194"/>
          </a:xfrm>
          <a:prstGeom prst="rect">
            <a:avLst/>
          </a:prstGeom>
        </p:spPr>
        <p:txBody>
          <a:bodyPr/>
          <a:lstStyle>
            <a:lvl1pPr marL="0" indent="0">
              <a:buNone/>
              <a:defRPr sz="3000" b="1">
                <a:latin typeface="+mj-ea"/>
                <a:ea typeface="+mj-ea"/>
              </a:defRPr>
            </a:lvl1pPr>
            <a:lvl2pPr marL="342900" indent="0">
              <a:buNone/>
              <a:defRPr/>
            </a:lvl2pPr>
          </a:lstStyle>
          <a:p>
            <a:pPr lvl="0"/>
            <a:r>
              <a:rPr lang="zh-CN" altLang="en-US" dirty="0"/>
              <a:t>一级标题</a:t>
            </a:r>
          </a:p>
        </p:txBody>
      </p:sp>
      <p:grpSp>
        <p:nvGrpSpPr>
          <p:cNvPr id="11" name="组合 4"/>
          <p:cNvGrpSpPr/>
          <p:nvPr userDrawn="1"/>
        </p:nvGrpSpPr>
        <p:grpSpPr bwMode="auto">
          <a:xfrm>
            <a:off x="7338404" y="135943"/>
            <a:ext cx="1706519" cy="496269"/>
            <a:chOff x="1225" y="928"/>
            <a:chExt cx="14096" cy="3010"/>
          </a:xfrm>
        </p:grpSpPr>
        <p:grpSp>
          <p:nvGrpSpPr>
            <p:cNvPr id="13" name="组合 5"/>
            <p:cNvGrpSpPr/>
            <p:nvPr/>
          </p:nvGrpSpPr>
          <p:grpSpPr bwMode="auto">
            <a:xfrm>
              <a:off x="1225" y="935"/>
              <a:ext cx="3193" cy="3003"/>
              <a:chOff x="17623" y="3190"/>
              <a:chExt cx="3933" cy="3697"/>
            </a:xfrm>
          </p:grpSpPr>
          <p:sp>
            <p:nvSpPr>
              <p:cNvPr id="15" name="椭圆 14"/>
              <p:cNvSpPr/>
              <p:nvPr/>
            </p:nvSpPr>
            <p:spPr>
              <a:xfrm>
                <a:off x="17950" y="3456"/>
                <a:ext cx="3282" cy="32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50" eaLnBrk="1" fontAlgn="auto" hangingPunct="1">
                  <a:defRPr/>
                </a:pPr>
                <a:endParaRPr kumimoji="0" lang="zh-CN" altLang="en-US" sz="1013" b="0" noProof="1">
                  <a:solidFill>
                    <a:prstClr val="white"/>
                  </a:solidFill>
                  <a:latin typeface="Verdana" panose="020B0604030504040204"/>
                  <a:ea typeface="微软雅黑" panose="020B0503020204020204" charset="-122"/>
                </a:endParaRPr>
              </a:p>
            </p:txBody>
          </p:sp>
          <p:pic>
            <p:nvPicPr>
              <p:cNvPr id="16" name="图片 11" descr="D:\1董力嘉\办公必备\工作素材\xiaohui.tifxiaohui"/>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7623" y="3190"/>
                <a:ext cx="3933" cy="3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图片 12" descr="微信图片_20191025122959"/>
            <p:cNvPicPr>
              <a:picLocks noChangeAspect="1" noChangeArrowheads="1"/>
            </p:cNvPicPr>
            <p:nvPr/>
          </p:nvPicPr>
          <p:blipFill>
            <a:blip r:embed="rId4"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bwMode="auto">
            <a:xfrm>
              <a:off x="4318" y="928"/>
              <a:ext cx="11003" cy="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矩形 3"/>
          <p:cNvSpPr/>
          <p:nvPr userDrawn="1"/>
        </p:nvSpPr>
        <p:spPr>
          <a:xfrm>
            <a:off x="280505" y="918250"/>
            <a:ext cx="8559514" cy="497426"/>
          </a:xfrm>
          <a:prstGeom prst="rect">
            <a:avLst/>
          </a:prstGeom>
          <a:solidFill>
            <a:srgbClr val="1F3E80"/>
          </a:solidFill>
          <a:ln>
            <a:solidFill>
              <a:srgbClr val="1F3E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l">
              <a:buFont typeface="Wingdings" panose="05000000000000000000" pitchFamily="2" charset="2"/>
              <a:buChar char="n"/>
            </a:pPr>
            <a:endParaRPr lang="zh-CN" altLang="en-US" sz="1650" b="1" dirty="0"/>
          </a:p>
        </p:txBody>
      </p:sp>
      <p:sp>
        <p:nvSpPr>
          <p:cNvPr id="20" name="文本占位符 19"/>
          <p:cNvSpPr>
            <a:spLocks noGrp="1"/>
          </p:cNvSpPr>
          <p:nvPr>
            <p:ph type="body" sz="quarter" idx="16" hasCustomPrompt="1"/>
          </p:nvPr>
        </p:nvSpPr>
        <p:spPr>
          <a:xfrm>
            <a:off x="280505" y="1527175"/>
            <a:ext cx="8559513" cy="4953260"/>
          </a:xfrm>
          <a:prstGeom prst="rect">
            <a:avLst/>
          </a:prstGeom>
        </p:spPr>
        <p:txBody>
          <a:bodyPr/>
          <a:lstStyle>
            <a:lvl1pPr marL="171450" indent="-405000">
              <a:spcBef>
                <a:spcPts val="750"/>
              </a:spcBef>
              <a:buClr>
                <a:srgbClr val="C00000"/>
              </a:buClr>
              <a:buFont typeface="Wingdings" panose="05000000000000000000" pitchFamily="2" charset="2"/>
              <a:buChar char="n"/>
              <a:defRPr sz="2100" b="1">
                <a:latin typeface="+mj-ea"/>
                <a:ea typeface="+mj-ea"/>
              </a:defRPr>
            </a:lvl1pPr>
            <a:lvl2pPr marL="342900" indent="0">
              <a:buFont typeface="Wingdings" panose="05000000000000000000" pitchFamily="2" charset="2"/>
              <a:buNone/>
              <a:defRPr/>
            </a:lvl2pPr>
          </a:lstStyle>
          <a:p>
            <a:pPr lvl="0"/>
            <a:r>
              <a:rPr lang="zh-CN" altLang="en-US" dirty="0"/>
              <a:t>正文</a:t>
            </a:r>
            <a:endParaRPr lang="en-US" altLang="zh-CN" dirty="0"/>
          </a:p>
        </p:txBody>
      </p:sp>
      <p:sp>
        <p:nvSpPr>
          <p:cNvPr id="24" name="文本占位符 23"/>
          <p:cNvSpPr>
            <a:spLocks noGrp="1"/>
          </p:cNvSpPr>
          <p:nvPr>
            <p:ph type="body" sz="quarter" idx="17" hasCustomPrompt="1"/>
          </p:nvPr>
        </p:nvSpPr>
        <p:spPr>
          <a:xfrm>
            <a:off x="280504" y="909182"/>
            <a:ext cx="8559514" cy="506494"/>
          </a:xfrm>
          <a:prstGeom prst="rect">
            <a:avLst/>
          </a:prstGeom>
        </p:spPr>
        <p:txBody>
          <a:bodyPr anchor="ctr"/>
          <a:lstStyle>
            <a:lvl1pPr marL="171450" indent="-405000">
              <a:buFont typeface="Wingdings" panose="05000000000000000000" pitchFamily="2" charset="2"/>
              <a:buChar char="p"/>
              <a:defRPr b="1">
                <a:solidFill>
                  <a:schemeClr val="bg1"/>
                </a:solidFill>
              </a:defRPr>
            </a:lvl1pPr>
          </a:lstStyle>
          <a:p>
            <a:pPr lvl="0"/>
            <a:r>
              <a:rPr lang="zh-CN" altLang="en-US" dirty="0"/>
              <a:t>二级标题</a:t>
            </a:r>
          </a:p>
        </p:txBody>
      </p:sp>
    </p:spTree>
    <p:extLst>
      <p:ext uri="{BB962C8B-B14F-4D97-AF65-F5344CB8AC3E}">
        <p14:creationId xmlns:p14="http://schemas.microsoft.com/office/powerpoint/2010/main" val="2296389068"/>
      </p:ext>
    </p:extLst>
  </p:cSld>
  <p:clrMapOvr>
    <a:masterClrMapping/>
  </p:clrMapOvr>
  <mc:AlternateContent xmlns:mc="http://schemas.openxmlformats.org/markup-compatibility/2006" xmlns:p14="http://schemas.microsoft.com/office/powerpoint/2010/main">
    <mc:Choice Requires="p14">
      <p:transition spd="slow" p14:dur="35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结束页">
    <p:spTree>
      <p:nvGrpSpPr>
        <p:cNvPr id="1" name=""/>
        <p:cNvGrpSpPr/>
        <p:nvPr/>
      </p:nvGrpSpPr>
      <p:grpSpPr>
        <a:xfrm>
          <a:off x="0" y="0"/>
          <a:ext cx="0" cy="0"/>
          <a:chOff x="0" y="0"/>
          <a:chExt cx="0" cy="0"/>
        </a:xfrm>
      </p:grpSpPr>
      <p:grpSp>
        <p:nvGrpSpPr>
          <p:cNvPr id="3" name="组合 2"/>
          <p:cNvGrpSpPr/>
          <p:nvPr userDrawn="1"/>
        </p:nvGrpSpPr>
        <p:grpSpPr>
          <a:xfrm>
            <a:off x="0" y="2000250"/>
            <a:ext cx="9144000" cy="3311996"/>
            <a:chOff x="760782" y="-136056"/>
            <a:chExt cx="14418267" cy="7055351"/>
          </a:xfrm>
        </p:grpSpPr>
        <p:pic>
          <p:nvPicPr>
            <p:cNvPr id="4" name="图片 3"/>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760782" y="-75198"/>
              <a:ext cx="8910193" cy="6858000"/>
            </a:xfrm>
            <a:prstGeom prst="rect">
              <a:avLst/>
            </a:prstGeom>
          </p:spPr>
        </p:pic>
        <p:grpSp>
          <p:nvGrpSpPr>
            <p:cNvPr id="5" name="组合 4"/>
            <p:cNvGrpSpPr/>
            <p:nvPr/>
          </p:nvGrpSpPr>
          <p:grpSpPr>
            <a:xfrm>
              <a:off x="4098329" y="-136056"/>
              <a:ext cx="11080720" cy="7055351"/>
              <a:chOff x="4098329" y="-136056"/>
              <a:chExt cx="11080720" cy="7055351"/>
            </a:xfrm>
          </p:grpSpPr>
          <p:pic>
            <p:nvPicPr>
              <p:cNvPr id="6" name="图片 5"/>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4098329" y="-75198"/>
                <a:ext cx="6900708" cy="6858001"/>
              </a:xfrm>
              <a:prstGeom prst="rect">
                <a:avLst/>
              </a:prstGeom>
            </p:spPr>
          </p:pic>
          <p:grpSp>
            <p:nvGrpSpPr>
              <p:cNvPr id="7" name="组合 6"/>
              <p:cNvGrpSpPr/>
              <p:nvPr/>
            </p:nvGrpSpPr>
            <p:grpSpPr>
              <a:xfrm>
                <a:off x="7483656" y="-136056"/>
                <a:ext cx="7695393" cy="7055351"/>
                <a:chOff x="7483656" y="-136056"/>
                <a:chExt cx="7695393" cy="7055351"/>
              </a:xfrm>
            </p:grpSpPr>
            <p:pic>
              <p:nvPicPr>
                <p:cNvPr id="8" name="图片 7"/>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a:off x="7483656" y="-75198"/>
                  <a:ext cx="6779212" cy="6858001"/>
                </a:xfrm>
                <a:prstGeom prst="rect">
                  <a:avLst/>
                </a:prstGeom>
              </p:spPr>
            </p:pic>
            <p:pic>
              <p:nvPicPr>
                <p:cNvPr id="9" name="图片 8"/>
                <p:cNvPicPr>
                  <a:picLocks noChangeAspect="1"/>
                </p:cNvPicPr>
                <p:nvPr/>
              </p:nvPicPr>
              <p:blipFill rotWithShape="1">
                <a:blip r:embed="rId5" cstate="email">
                  <a:extLst>
                    <a:ext uri="{28A0092B-C50C-407E-A947-70E740481C1C}">
                      <a14:useLocalDpi xmlns:a14="http://schemas.microsoft.com/office/drawing/2010/main"/>
                    </a:ext>
                  </a:extLst>
                </a:blip>
                <a:srcRect b="-2169"/>
                <a:stretch>
                  <a:fillRect/>
                </a:stretch>
              </p:blipFill>
              <p:spPr>
                <a:xfrm>
                  <a:off x="11310772" y="-136056"/>
                  <a:ext cx="3868277" cy="7055351"/>
                </a:xfrm>
                <a:prstGeom prst="rect">
                  <a:avLst/>
                </a:prstGeom>
              </p:spPr>
            </p:pic>
          </p:grpSp>
        </p:grpSp>
      </p:grpSp>
      <p:grpSp>
        <p:nvGrpSpPr>
          <p:cNvPr id="10" name="组合 9"/>
          <p:cNvGrpSpPr/>
          <p:nvPr userDrawn="1"/>
        </p:nvGrpSpPr>
        <p:grpSpPr>
          <a:xfrm>
            <a:off x="190025" y="819509"/>
            <a:ext cx="2740819" cy="919756"/>
            <a:chOff x="399" y="398"/>
            <a:chExt cx="5755" cy="1454"/>
          </a:xfrm>
        </p:grpSpPr>
        <p:pic>
          <p:nvPicPr>
            <p:cNvPr id="11" name="图片 10"/>
            <p:cNvPicPr>
              <a:picLocks noChangeAspect="1"/>
            </p:cNvPicPr>
            <p:nvPr/>
          </p:nvPicPr>
          <p:blipFill>
            <a:blip r:embed="rId6"/>
            <a:stretch>
              <a:fillRect/>
            </a:stretch>
          </p:blipFill>
          <p:spPr>
            <a:xfrm>
              <a:off x="1940" y="579"/>
              <a:ext cx="4214" cy="1092"/>
            </a:xfrm>
            <a:prstGeom prst="rect">
              <a:avLst/>
            </a:prstGeom>
          </p:spPr>
        </p:pic>
        <p:grpSp>
          <p:nvGrpSpPr>
            <p:cNvPr id="12" name="组合 6"/>
            <p:cNvGrpSpPr/>
            <p:nvPr/>
          </p:nvGrpSpPr>
          <p:grpSpPr>
            <a:xfrm>
              <a:off x="399" y="398"/>
              <a:ext cx="1541" cy="1454"/>
              <a:chOff x="17568" y="3271"/>
              <a:chExt cx="3932" cy="3696"/>
            </a:xfrm>
          </p:grpSpPr>
          <p:sp>
            <p:nvSpPr>
              <p:cNvPr id="13" name="椭圆 12"/>
              <p:cNvSpPr/>
              <p:nvPr/>
            </p:nvSpPr>
            <p:spPr>
              <a:xfrm>
                <a:off x="17955" y="3464"/>
                <a:ext cx="3265" cy="326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50" eaLnBrk="1" fontAlgn="auto" hangingPunct="1">
                  <a:spcBef>
                    <a:spcPts val="0"/>
                  </a:spcBef>
                  <a:spcAft>
                    <a:spcPts val="0"/>
                  </a:spcAft>
                  <a:defRPr/>
                </a:pPr>
                <a:endParaRPr kumimoji="0" lang="zh-CN" altLang="en-US" sz="1013" b="0">
                  <a:solidFill>
                    <a:prstClr val="white"/>
                  </a:solidFill>
                  <a:latin typeface="Arial" panose="020B0604020202090204"/>
                </a:endParaRPr>
              </a:p>
            </p:txBody>
          </p:sp>
          <p:pic>
            <p:nvPicPr>
              <p:cNvPr id="14" name="图片 9" descr="D:\1董力嘉\办公必备\工作素材\xiaohui.tifxiaohui"/>
              <p:cNvPicPr>
                <a:picLocks noChangeAspect="1"/>
              </p:cNvPicPr>
              <p:nvPr/>
            </p:nvPicPr>
            <p:blipFill>
              <a:blip r:embed="rId7">
                <a:clrChange>
                  <a:clrFrom>
                    <a:srgbClr val="FFFFFF"/>
                  </a:clrFrom>
                  <a:clrTo>
                    <a:srgbClr val="FFFFFF">
                      <a:alpha val="0"/>
                    </a:srgbClr>
                  </a:clrTo>
                </a:clrChange>
              </a:blip>
              <a:stretch>
                <a:fillRect/>
              </a:stretch>
            </p:blipFill>
            <p:spPr>
              <a:xfrm>
                <a:off x="17568" y="3271"/>
                <a:ext cx="3933" cy="3697"/>
              </a:xfrm>
              <a:prstGeom prst="rect">
                <a:avLst/>
              </a:prstGeom>
              <a:noFill/>
              <a:ln w="9525">
                <a:noFill/>
              </a:ln>
            </p:spPr>
          </p:pic>
        </p:grpSp>
      </p:grpSp>
      <p:sp>
        <p:nvSpPr>
          <p:cNvPr id="15" name="矩形 14"/>
          <p:cNvSpPr/>
          <p:nvPr userDrawn="1"/>
        </p:nvSpPr>
        <p:spPr>
          <a:xfrm>
            <a:off x="0" y="2015345"/>
            <a:ext cx="9144000" cy="3232829"/>
          </a:xfrm>
          <a:prstGeom prst="rect">
            <a:avLst/>
          </a:prstGeom>
          <a:gradFill>
            <a:gsLst>
              <a:gs pos="0">
                <a:schemeClr val="accent1">
                  <a:lumMod val="5000"/>
                  <a:lumOff val="95000"/>
                  <a:alpha val="39000"/>
                </a:schemeClr>
              </a:gs>
              <a:gs pos="64000">
                <a:schemeClr val="bg2">
                  <a:lumMod val="90000"/>
                  <a:alpha val="78000"/>
                </a:schemeClr>
              </a:gs>
              <a:gs pos="100000">
                <a:schemeClr val="bg2">
                  <a:lumMod val="90000"/>
                  <a:alpha val="3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eaLnBrk="1" fontAlgn="auto" hangingPunct="1">
              <a:spcBef>
                <a:spcPts val="0"/>
              </a:spcBef>
              <a:spcAft>
                <a:spcPts val="0"/>
              </a:spcAft>
              <a:defRPr/>
            </a:pPr>
            <a:endParaRPr lang="zh-CN" altLang="en-US" sz="1013" b="0" dirty="0">
              <a:solidFill>
                <a:prstClr val="white"/>
              </a:solidFill>
              <a:latin typeface="Arial" panose="020B0604020202090204"/>
            </a:endParaRPr>
          </a:p>
        </p:txBody>
      </p:sp>
      <p:sp>
        <p:nvSpPr>
          <p:cNvPr id="16" name="矩形 15">
            <a:extLst>
              <a:ext uri="{FF2B5EF4-FFF2-40B4-BE49-F238E27FC236}">
                <a16:creationId xmlns:a16="http://schemas.microsoft.com/office/drawing/2014/main" id="{6A5CF3DA-CC66-4B00-9599-89DE20B4A909}"/>
              </a:ext>
            </a:extLst>
          </p:cNvPr>
          <p:cNvSpPr/>
          <p:nvPr userDrawn="1"/>
        </p:nvSpPr>
        <p:spPr bwMode="auto">
          <a:xfrm>
            <a:off x="0" y="4149080"/>
            <a:ext cx="9144000" cy="1682318"/>
          </a:xfrm>
          <a:prstGeom prst="rect">
            <a:avLst/>
          </a:prstGeom>
          <a:solidFill>
            <a:srgbClr val="A0131C"/>
          </a:solidFill>
          <a:ln>
            <a:noFill/>
          </a:ln>
        </p:spPr>
        <p:txBody>
          <a:bodyPr vert="horz" wrap="square" lIns="68580" tIns="34290" rIns="68580" bIns="34290" numCol="1" rtlCol="0" anchor="t" anchorCtr="0" compatLnSpc="1"/>
          <a:lstStyle/>
          <a:p>
            <a:pPr marL="0" marR="0" indent="0" algn="ctr" defTabSz="685800" rtl="0" eaLnBrk="1" fontAlgn="base" latinLnBrk="0" hangingPunct="1">
              <a:lnSpc>
                <a:spcPct val="100000"/>
              </a:lnSpc>
              <a:spcBef>
                <a:spcPct val="50000"/>
              </a:spcBef>
              <a:spcAft>
                <a:spcPct val="0"/>
              </a:spcAft>
              <a:buClrTx/>
              <a:buSzTx/>
              <a:buFontTx/>
              <a:buNone/>
            </a:pPr>
            <a:endParaRPr kumimoji="1" lang="zh-CN" altLang="en-US" sz="1800" b="1"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21" name="文本占位符 20"/>
          <p:cNvSpPr>
            <a:spLocks noGrp="1"/>
          </p:cNvSpPr>
          <p:nvPr>
            <p:ph type="body" sz="quarter" idx="12" hasCustomPrompt="1"/>
          </p:nvPr>
        </p:nvSpPr>
        <p:spPr>
          <a:xfrm>
            <a:off x="1876736" y="4460716"/>
            <a:ext cx="5494338" cy="538004"/>
          </a:xfrm>
          <a:prstGeom prst="rect">
            <a:avLst/>
          </a:prstGeom>
        </p:spPr>
        <p:txBody>
          <a:bodyPr/>
          <a:lstStyle>
            <a:lvl1pPr marL="0" indent="0" algn="ctr">
              <a:buNone/>
              <a:defRPr kumimoji="0" lang="zh-CN" altLang="en-US" sz="1575" b="1" kern="1200" dirty="0" smtClean="0">
                <a:solidFill>
                  <a:schemeClr val="bg1"/>
                </a:solidFill>
                <a:latin typeface="微软雅黑" panose="020B0503020204020204" charset="-122"/>
                <a:ea typeface="微软雅黑" panose="020B0503020204020204" charset="-122"/>
                <a:cs typeface="+mn-cs"/>
              </a:defRPr>
            </a:lvl1pPr>
          </a:lstStyle>
          <a:p>
            <a:pPr marL="0" lvl="0" indent="0" algn="ctr" defTabSz="514350" rtl="0" eaLnBrk="1" fontAlgn="auto" latinLnBrk="0" hangingPunct="1">
              <a:lnSpc>
                <a:spcPct val="150000"/>
              </a:lnSpc>
              <a:spcBef>
                <a:spcPts val="0"/>
              </a:spcBef>
              <a:spcAft>
                <a:spcPts val="0"/>
              </a:spcAft>
              <a:buFont typeface="Arial" panose="020B0604020202020204" pitchFamily="34" charset="0"/>
              <a:buNone/>
            </a:pPr>
            <a:r>
              <a:rPr lang="en-US" altLang="zh-CN" dirty="0" err="1"/>
              <a:t>xxxxx</a:t>
            </a:r>
            <a:endParaRPr lang="en-US" altLang="zh-CN" dirty="0"/>
          </a:p>
        </p:txBody>
      </p:sp>
      <p:sp>
        <p:nvSpPr>
          <p:cNvPr id="22" name="标题 21"/>
          <p:cNvSpPr>
            <a:spLocks noGrp="1"/>
          </p:cNvSpPr>
          <p:nvPr>
            <p:ph type="title" hasCustomPrompt="1"/>
          </p:nvPr>
        </p:nvSpPr>
        <p:spPr>
          <a:xfrm>
            <a:off x="676262" y="2419432"/>
            <a:ext cx="7886700" cy="1325563"/>
          </a:xfrm>
          <a:prstGeom prst="rect">
            <a:avLst/>
          </a:prstGeom>
        </p:spPr>
        <p:txBody>
          <a:bodyPr/>
          <a:lstStyle>
            <a:lvl1pPr algn="ctr">
              <a:defRPr kumimoji="0" lang="zh-CN" altLang="en-US" sz="4050" b="1" kern="1200" dirty="0" smtClean="0">
                <a:solidFill>
                  <a:schemeClr val="tx1"/>
                </a:solidFill>
                <a:latin typeface="微软雅黑" panose="020B0503020204020204" charset="-122"/>
                <a:ea typeface="微软雅黑" panose="020B0503020204020204" charset="-122"/>
                <a:cs typeface="+mn-cs"/>
              </a:defRPr>
            </a:lvl1pPr>
          </a:lstStyle>
          <a:p>
            <a:pPr marL="0" lvl="0" indent="0" algn="ctr" defTabSz="514350" rtl="0" eaLnBrk="1" fontAlgn="auto" latinLnBrk="0" hangingPunct="1">
              <a:lnSpc>
                <a:spcPct val="90000"/>
              </a:lnSpc>
              <a:spcBef>
                <a:spcPts val="0"/>
              </a:spcBef>
              <a:spcAft>
                <a:spcPts val="0"/>
              </a:spcAft>
              <a:buFont typeface="Arial" panose="020B0604020202020204" pitchFamily="34" charset="0"/>
              <a:buNone/>
            </a:pPr>
            <a:r>
              <a:rPr lang="zh-CN" altLang="en-US" dirty="0"/>
              <a:t>单击此处</a:t>
            </a:r>
            <a:br>
              <a:rPr lang="en-US" altLang="zh-CN" dirty="0"/>
            </a:br>
            <a:r>
              <a:rPr lang="zh-CN" altLang="en-US" dirty="0"/>
              <a:t>编辑母版标题样式</a:t>
            </a:r>
          </a:p>
        </p:txBody>
      </p:sp>
      <p:sp>
        <p:nvSpPr>
          <p:cNvPr id="25" name="文本占位符 20"/>
          <p:cNvSpPr>
            <a:spLocks noGrp="1"/>
          </p:cNvSpPr>
          <p:nvPr>
            <p:ph type="body" sz="quarter" idx="13" hasCustomPrompt="1"/>
          </p:nvPr>
        </p:nvSpPr>
        <p:spPr>
          <a:xfrm>
            <a:off x="1872443" y="5032558"/>
            <a:ext cx="5494338" cy="538004"/>
          </a:xfrm>
          <a:prstGeom prst="rect">
            <a:avLst/>
          </a:prstGeom>
        </p:spPr>
        <p:txBody>
          <a:bodyPr/>
          <a:lstStyle>
            <a:lvl1pPr marL="0" indent="0" algn="ctr" defTabSz="514350" rtl="0" eaLnBrk="1" fontAlgn="auto" latinLnBrk="0" hangingPunct="1">
              <a:lnSpc>
                <a:spcPct val="150000"/>
              </a:lnSpc>
              <a:spcBef>
                <a:spcPts val="0"/>
              </a:spcBef>
              <a:spcAft>
                <a:spcPts val="0"/>
              </a:spcAft>
              <a:buFont typeface="Arial" panose="020B0604020202020204" pitchFamily="34" charset="0"/>
              <a:buNone/>
              <a:defRPr kumimoji="0" lang="zh-CN" altLang="en-US" sz="1575" b="1" kern="1200" dirty="0" smtClean="0">
                <a:solidFill>
                  <a:schemeClr val="bg1"/>
                </a:solidFill>
                <a:latin typeface="微软雅黑" panose="020B0503020204020204" charset="-122"/>
                <a:ea typeface="微软雅黑" panose="020B0503020204020204" charset="-122"/>
                <a:cs typeface="+mn-cs"/>
              </a:defRPr>
            </a:lvl1pPr>
          </a:lstStyle>
          <a:p>
            <a:pPr marL="0" lvl="0" indent="0" algn="ctr" defTabSz="514350" rtl="0" eaLnBrk="1" fontAlgn="auto" latinLnBrk="0" hangingPunct="1">
              <a:lnSpc>
                <a:spcPct val="150000"/>
              </a:lnSpc>
              <a:spcBef>
                <a:spcPts val="0"/>
              </a:spcBef>
              <a:spcAft>
                <a:spcPts val="0"/>
              </a:spcAft>
              <a:buFont typeface="Arial" panose="020B0604020202020204" pitchFamily="34" charset="0"/>
              <a:buNone/>
            </a:pPr>
            <a:r>
              <a:rPr lang="en-US" altLang="zh-CN" dirty="0" err="1"/>
              <a:t>Xxxx</a:t>
            </a:r>
            <a:r>
              <a:rPr lang="zh-CN" altLang="en-US" dirty="0"/>
              <a:t>年</a:t>
            </a:r>
            <a:r>
              <a:rPr lang="en-US" altLang="zh-CN" dirty="0"/>
              <a:t>xx</a:t>
            </a:r>
            <a:r>
              <a:rPr lang="zh-CN" altLang="en-US" dirty="0"/>
              <a:t>月</a:t>
            </a:r>
            <a:r>
              <a:rPr lang="en-US" altLang="zh-CN" dirty="0"/>
              <a:t>xx</a:t>
            </a:r>
            <a:r>
              <a:rPr lang="zh-CN" altLang="en-US" dirty="0"/>
              <a:t>日</a:t>
            </a:r>
          </a:p>
        </p:txBody>
      </p:sp>
    </p:spTree>
    <p:extLst>
      <p:ext uri="{BB962C8B-B14F-4D97-AF65-F5344CB8AC3E}">
        <p14:creationId xmlns:p14="http://schemas.microsoft.com/office/powerpoint/2010/main" val="35912475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目录页">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37D46E7-BAE0-43A9-95F2-696B5C731B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838053"/>
            <a:ext cx="3386560" cy="5162699"/>
          </a:xfrm>
          <a:prstGeom prst="rect">
            <a:avLst/>
          </a:prstGeom>
        </p:spPr>
      </p:pic>
      <p:grpSp>
        <p:nvGrpSpPr>
          <p:cNvPr id="4" name="组合 4"/>
          <p:cNvGrpSpPr/>
          <p:nvPr userDrawn="1"/>
        </p:nvGrpSpPr>
        <p:grpSpPr bwMode="auto">
          <a:xfrm>
            <a:off x="7254296" y="905775"/>
            <a:ext cx="1706519" cy="496269"/>
            <a:chOff x="1225" y="928"/>
            <a:chExt cx="14096" cy="3010"/>
          </a:xfrm>
        </p:grpSpPr>
        <p:grpSp>
          <p:nvGrpSpPr>
            <p:cNvPr id="5" name="组合 5"/>
            <p:cNvGrpSpPr/>
            <p:nvPr/>
          </p:nvGrpSpPr>
          <p:grpSpPr bwMode="auto">
            <a:xfrm>
              <a:off x="1225" y="935"/>
              <a:ext cx="3193" cy="3003"/>
              <a:chOff x="17623" y="3190"/>
              <a:chExt cx="3933" cy="3697"/>
            </a:xfrm>
          </p:grpSpPr>
          <p:sp>
            <p:nvSpPr>
              <p:cNvPr id="7" name="椭圆 6"/>
              <p:cNvSpPr/>
              <p:nvPr/>
            </p:nvSpPr>
            <p:spPr>
              <a:xfrm>
                <a:off x="17950" y="3456"/>
                <a:ext cx="3282" cy="32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50" eaLnBrk="1" fontAlgn="auto" hangingPunct="1">
                  <a:defRPr/>
                </a:pPr>
                <a:endParaRPr kumimoji="0" lang="zh-CN" altLang="en-US" sz="1013" b="0" noProof="1">
                  <a:solidFill>
                    <a:prstClr val="white"/>
                  </a:solidFill>
                  <a:latin typeface="Verdana" panose="020B0604030504040204"/>
                  <a:ea typeface="微软雅黑" panose="020B0503020204020204" charset="-122"/>
                </a:endParaRPr>
              </a:p>
            </p:txBody>
          </p:sp>
          <p:pic>
            <p:nvPicPr>
              <p:cNvPr id="8" name="图片 11" descr="D:\1董力嘉\办公必备\工作素材\xiaohui.tifxiaohui"/>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7623" y="3190"/>
                <a:ext cx="3933" cy="3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 name="图片 12" descr="微信图片_20191025122959"/>
            <p:cNvPicPr>
              <a:picLocks noChangeAspect="1" noChangeArrowheads="1"/>
            </p:cNvPicPr>
            <p:nvPr/>
          </p:nvPicPr>
          <p:blipFill>
            <a:blip r:embed="rId4"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bwMode="auto">
            <a:xfrm>
              <a:off x="4318" y="928"/>
              <a:ext cx="11003" cy="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矩形 8"/>
          <p:cNvSpPr/>
          <p:nvPr userDrawn="1"/>
        </p:nvSpPr>
        <p:spPr bwMode="auto">
          <a:xfrm>
            <a:off x="2530246" y="2420888"/>
            <a:ext cx="1269870" cy="1791386"/>
          </a:xfrm>
          <a:prstGeom prst="rect">
            <a:avLst/>
          </a:prstGeom>
          <a:solidFill>
            <a:srgbClr val="A013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50" eaLnBrk="1" fontAlgn="auto" hangingPunct="1">
              <a:spcBef>
                <a:spcPts val="0"/>
              </a:spcBef>
              <a:spcAft>
                <a:spcPts val="0"/>
              </a:spcAft>
              <a:defRPr/>
            </a:pPr>
            <a:endParaRPr kumimoji="0" lang="zh-CN" altLang="en-US" sz="1013" b="0">
              <a:solidFill>
                <a:prstClr val="white"/>
              </a:solidFill>
              <a:latin typeface="Verdana" panose="020B0604030504040204"/>
              <a:ea typeface="微软雅黑" panose="020B0503020204020204" charset="-122"/>
            </a:endParaRPr>
          </a:p>
        </p:txBody>
      </p:sp>
      <p:sp>
        <p:nvSpPr>
          <p:cNvPr id="10" name="文本框 9"/>
          <p:cNvSpPr txBox="1"/>
          <p:nvPr userDrawn="1"/>
        </p:nvSpPr>
        <p:spPr bwMode="auto">
          <a:xfrm>
            <a:off x="2334427" y="2878502"/>
            <a:ext cx="1661510" cy="415498"/>
          </a:xfrm>
          <a:prstGeom prst="rect">
            <a:avLst/>
          </a:prstGeom>
          <a:noFill/>
        </p:spPr>
        <p:txBody>
          <a:bodyPr wrap="square" lIns="0" tIns="0" rIns="0" bIns="0">
            <a:spAutoFit/>
          </a:bodyPr>
          <a:lstStyle/>
          <a:p>
            <a:pPr algn="ctr" defTabSz="514350" eaLnBrk="1" fontAlgn="auto" hangingPunct="1">
              <a:defRPr/>
            </a:pPr>
            <a:r>
              <a:rPr kumimoji="0" lang="zh-CN" altLang="en-US" sz="2700" dirty="0">
                <a:solidFill>
                  <a:prstClr val="white"/>
                </a:solidFill>
                <a:latin typeface="Verdana" panose="020B0604030504040204"/>
                <a:ea typeface="微软雅黑" panose="020B0503020204020204" charset="-122"/>
              </a:rPr>
              <a:t>目 录</a:t>
            </a:r>
            <a:endParaRPr kumimoji="0" lang="zh-CN" altLang="en-US" sz="2700" spc="56" noProof="1">
              <a:solidFill>
                <a:prstClr val="white"/>
              </a:solidFill>
              <a:latin typeface="Verdana" panose="020B0604030504040204"/>
              <a:ea typeface="微软雅黑" panose="020B0503020204020204" charset="-122"/>
              <a:sym typeface="微软雅黑" panose="020B0503020204020204" charset="-122"/>
            </a:endParaRPr>
          </a:p>
        </p:txBody>
      </p:sp>
      <p:cxnSp>
        <p:nvCxnSpPr>
          <p:cNvPr id="13" name="直接连接符 12">
            <a:extLst>
              <a:ext uri="{FF2B5EF4-FFF2-40B4-BE49-F238E27FC236}">
                <a16:creationId xmlns:a16="http://schemas.microsoft.com/office/drawing/2014/main" id="{6F52266D-45F6-4276-9237-F3307FA75C43}"/>
              </a:ext>
            </a:extLst>
          </p:cNvPr>
          <p:cNvCxnSpPr/>
          <p:nvPr userDrawn="1"/>
        </p:nvCxnSpPr>
        <p:spPr>
          <a:xfrm>
            <a:off x="3034417" y="3595754"/>
            <a:ext cx="30378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319E0E64-2AE4-42F4-AE0B-4DCF49DBE9B7}"/>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142113" y="1523634"/>
            <a:ext cx="3007939" cy="4179677"/>
          </a:xfrm>
          <a:prstGeom prst="rect">
            <a:avLst/>
          </a:prstGeom>
        </p:spPr>
      </p:pic>
      <p:sp>
        <p:nvSpPr>
          <p:cNvPr id="17" name="文本占位符 28"/>
          <p:cNvSpPr>
            <a:spLocks noGrp="1"/>
          </p:cNvSpPr>
          <p:nvPr>
            <p:ph type="body" sz="quarter" idx="10"/>
          </p:nvPr>
        </p:nvSpPr>
        <p:spPr>
          <a:xfrm>
            <a:off x="4837011" y="2147562"/>
            <a:ext cx="4721380" cy="547687"/>
          </a:xfrm>
          <a:prstGeom prst="rect">
            <a:avLst/>
          </a:prstGeom>
        </p:spPr>
        <p:txBody>
          <a:bodyPr>
            <a:normAutofit/>
          </a:bodyPr>
          <a:lstStyle>
            <a:lvl1pPr marL="0" indent="0" algn="l" defTabSz="514350" rtl="0" eaLnBrk="1" fontAlgn="auto" latinLnBrk="0" hangingPunct="1">
              <a:spcBef>
                <a:spcPts val="0"/>
              </a:spcBef>
              <a:spcAft>
                <a:spcPts val="0"/>
              </a:spcAft>
              <a:buNone/>
              <a:defRPr kumimoji="0" lang="zh-CN" altLang="en-US" sz="2025" b="1" kern="1200" dirty="0" smtClean="0">
                <a:solidFill>
                  <a:srgbClr val="A0131C"/>
                </a:solidFill>
                <a:latin typeface="Verdana" panose="020B0604030504040204"/>
                <a:ea typeface="微软雅黑" panose="020B0503020204020204" charset="-122"/>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单击此处编辑母版文本样式</a:t>
            </a:r>
          </a:p>
        </p:txBody>
      </p:sp>
      <p:sp>
        <p:nvSpPr>
          <p:cNvPr id="18" name="文本占位符 28"/>
          <p:cNvSpPr>
            <a:spLocks noGrp="1"/>
          </p:cNvSpPr>
          <p:nvPr>
            <p:ph type="body" sz="quarter" idx="11"/>
          </p:nvPr>
        </p:nvSpPr>
        <p:spPr>
          <a:xfrm>
            <a:off x="4837011" y="2996954"/>
            <a:ext cx="4721380" cy="547687"/>
          </a:xfrm>
          <a:prstGeom prst="rect">
            <a:avLst/>
          </a:prstGeom>
        </p:spPr>
        <p:txBody>
          <a:bodyPr>
            <a:normAutofit/>
          </a:bodyPr>
          <a:lstStyle>
            <a:lvl1pPr marL="0" indent="0" algn="l" defTabSz="514350" rtl="0" eaLnBrk="1" fontAlgn="auto" latinLnBrk="0" hangingPunct="1">
              <a:spcBef>
                <a:spcPts val="0"/>
              </a:spcBef>
              <a:spcAft>
                <a:spcPts val="0"/>
              </a:spcAft>
              <a:buNone/>
              <a:defRPr kumimoji="0" lang="zh-CN" altLang="en-US" sz="2025" b="1" kern="1200" dirty="0" smtClean="0">
                <a:solidFill>
                  <a:srgbClr val="A0131C"/>
                </a:solidFill>
                <a:latin typeface="Verdana" panose="020B0604030504040204"/>
                <a:ea typeface="微软雅黑" panose="020B0503020204020204" charset="-122"/>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单击此处编辑母版文本样式</a:t>
            </a:r>
          </a:p>
        </p:txBody>
      </p:sp>
      <p:sp>
        <p:nvSpPr>
          <p:cNvPr id="19" name="文本占位符 28"/>
          <p:cNvSpPr>
            <a:spLocks noGrp="1"/>
          </p:cNvSpPr>
          <p:nvPr>
            <p:ph type="body" sz="quarter" idx="12"/>
          </p:nvPr>
        </p:nvSpPr>
        <p:spPr>
          <a:xfrm>
            <a:off x="4837011" y="3857956"/>
            <a:ext cx="4721380" cy="547687"/>
          </a:xfrm>
          <a:prstGeom prst="rect">
            <a:avLst/>
          </a:prstGeom>
        </p:spPr>
        <p:txBody>
          <a:bodyPr>
            <a:normAutofit/>
          </a:bodyPr>
          <a:lstStyle>
            <a:lvl1pPr marL="0" indent="0" algn="l" defTabSz="514350" rtl="0" eaLnBrk="1" fontAlgn="auto" latinLnBrk="0" hangingPunct="1">
              <a:spcBef>
                <a:spcPts val="0"/>
              </a:spcBef>
              <a:spcAft>
                <a:spcPts val="0"/>
              </a:spcAft>
              <a:buNone/>
              <a:defRPr kumimoji="0" lang="zh-CN" altLang="en-US" sz="2025" b="1" kern="1200" dirty="0" smtClean="0">
                <a:solidFill>
                  <a:srgbClr val="A0131C"/>
                </a:solidFill>
                <a:latin typeface="Verdana" panose="020B0604030504040204"/>
                <a:ea typeface="微软雅黑" panose="020B0503020204020204" charset="-122"/>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单击此处编辑母版文本样式</a:t>
            </a:r>
          </a:p>
        </p:txBody>
      </p:sp>
      <p:sp>
        <p:nvSpPr>
          <p:cNvPr id="20" name="文本占位符 28"/>
          <p:cNvSpPr>
            <a:spLocks noGrp="1"/>
          </p:cNvSpPr>
          <p:nvPr>
            <p:ph type="body" sz="quarter" idx="13"/>
          </p:nvPr>
        </p:nvSpPr>
        <p:spPr>
          <a:xfrm>
            <a:off x="4837011" y="4713151"/>
            <a:ext cx="4721380" cy="547687"/>
          </a:xfrm>
          <a:prstGeom prst="rect">
            <a:avLst/>
          </a:prstGeom>
        </p:spPr>
        <p:txBody>
          <a:bodyPr>
            <a:normAutofit/>
          </a:bodyPr>
          <a:lstStyle>
            <a:lvl1pPr marL="0" indent="0" algn="l" defTabSz="514350" rtl="0" eaLnBrk="1" fontAlgn="auto" latinLnBrk="0" hangingPunct="1">
              <a:spcBef>
                <a:spcPts val="0"/>
              </a:spcBef>
              <a:spcAft>
                <a:spcPts val="0"/>
              </a:spcAft>
              <a:buNone/>
              <a:defRPr kumimoji="0" lang="zh-CN" altLang="en-US" sz="2025" b="1" kern="1200" dirty="0" smtClean="0">
                <a:solidFill>
                  <a:srgbClr val="A0131C"/>
                </a:solidFill>
                <a:latin typeface="Verdana" panose="020B0604030504040204"/>
                <a:ea typeface="微软雅黑" panose="020B0503020204020204" charset="-122"/>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单击此处编辑母版文本样式</a:t>
            </a:r>
          </a:p>
        </p:txBody>
      </p:sp>
      <p:sp>
        <p:nvSpPr>
          <p:cNvPr id="22" name="文本占位符 21"/>
          <p:cNvSpPr>
            <a:spLocks noGrp="1"/>
          </p:cNvSpPr>
          <p:nvPr>
            <p:ph type="body" sz="quarter" idx="14" hasCustomPrompt="1"/>
          </p:nvPr>
        </p:nvSpPr>
        <p:spPr>
          <a:xfrm>
            <a:off x="4051950" y="2147562"/>
            <a:ext cx="612775" cy="523875"/>
          </a:xfrm>
          <a:prstGeom prst="rect">
            <a:avLst/>
          </a:prstGeom>
          <a:solidFill>
            <a:srgbClr val="A0131C"/>
          </a:solidFill>
        </p:spPr>
        <p:txBody>
          <a:bodyPr/>
          <a:lstStyle>
            <a:lvl1pPr marL="0" indent="0" algn="ctr">
              <a:lnSpc>
                <a:spcPct val="100000"/>
              </a:lnSpc>
              <a:buNone/>
              <a:defRPr b="1">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一</a:t>
            </a:r>
          </a:p>
        </p:txBody>
      </p:sp>
      <p:sp>
        <p:nvSpPr>
          <p:cNvPr id="23" name="文本占位符 21"/>
          <p:cNvSpPr>
            <a:spLocks noGrp="1"/>
          </p:cNvSpPr>
          <p:nvPr>
            <p:ph type="body" sz="quarter" idx="15" hasCustomPrompt="1"/>
          </p:nvPr>
        </p:nvSpPr>
        <p:spPr>
          <a:xfrm>
            <a:off x="4051950" y="3002758"/>
            <a:ext cx="612775" cy="523875"/>
          </a:xfrm>
          <a:prstGeom prst="rect">
            <a:avLst/>
          </a:prstGeom>
          <a:solidFill>
            <a:srgbClr val="A0131C"/>
          </a:solidFill>
        </p:spPr>
        <p:txBody>
          <a:bodyPr/>
          <a:lstStyle>
            <a:lvl1pPr marL="0" indent="0" algn="ctr">
              <a:lnSpc>
                <a:spcPct val="100000"/>
              </a:lnSpc>
              <a:buNone/>
              <a:defRPr b="1">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二</a:t>
            </a:r>
          </a:p>
        </p:txBody>
      </p:sp>
      <p:sp>
        <p:nvSpPr>
          <p:cNvPr id="24" name="文本占位符 21"/>
          <p:cNvSpPr>
            <a:spLocks noGrp="1"/>
          </p:cNvSpPr>
          <p:nvPr>
            <p:ph type="body" sz="quarter" idx="16" hasCustomPrompt="1"/>
          </p:nvPr>
        </p:nvSpPr>
        <p:spPr>
          <a:xfrm>
            <a:off x="4051950" y="3857954"/>
            <a:ext cx="612775" cy="523875"/>
          </a:xfrm>
          <a:prstGeom prst="rect">
            <a:avLst/>
          </a:prstGeom>
          <a:solidFill>
            <a:srgbClr val="A0131C"/>
          </a:solidFill>
        </p:spPr>
        <p:txBody>
          <a:bodyPr/>
          <a:lstStyle>
            <a:lvl1pPr marL="0" indent="0" algn="ctr">
              <a:lnSpc>
                <a:spcPct val="100000"/>
              </a:lnSpc>
              <a:buNone/>
              <a:defRPr b="1">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三</a:t>
            </a:r>
          </a:p>
        </p:txBody>
      </p:sp>
      <p:sp>
        <p:nvSpPr>
          <p:cNvPr id="26" name="文本占位符 21"/>
          <p:cNvSpPr>
            <a:spLocks noGrp="1"/>
          </p:cNvSpPr>
          <p:nvPr>
            <p:ph type="body" sz="quarter" idx="17" hasCustomPrompt="1"/>
          </p:nvPr>
        </p:nvSpPr>
        <p:spPr>
          <a:xfrm>
            <a:off x="4051950" y="4713151"/>
            <a:ext cx="612775" cy="523875"/>
          </a:xfrm>
          <a:prstGeom prst="rect">
            <a:avLst/>
          </a:prstGeom>
          <a:solidFill>
            <a:srgbClr val="A0131C"/>
          </a:solidFill>
        </p:spPr>
        <p:txBody>
          <a:bodyPr/>
          <a:lstStyle>
            <a:lvl1pPr marL="0" indent="0" algn="ctr">
              <a:lnSpc>
                <a:spcPct val="100000"/>
              </a:lnSpc>
              <a:buNone/>
              <a:defRPr b="1">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四</a:t>
            </a:r>
          </a:p>
        </p:txBody>
      </p:sp>
    </p:spTree>
    <p:extLst>
      <p:ext uri="{BB962C8B-B14F-4D97-AF65-F5344CB8AC3E}">
        <p14:creationId xmlns:p14="http://schemas.microsoft.com/office/powerpoint/2010/main" val="3632494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grpSp>
        <p:nvGrpSpPr>
          <p:cNvPr id="2" name="组合 1"/>
          <p:cNvGrpSpPr/>
          <p:nvPr userDrawn="1"/>
        </p:nvGrpSpPr>
        <p:grpSpPr>
          <a:xfrm rot="5400000">
            <a:off x="4206755" y="-3800532"/>
            <a:ext cx="707013" cy="8559513"/>
            <a:chOff x="776600" y="-102868978"/>
            <a:chExt cx="2653914" cy="111489166"/>
          </a:xfrm>
        </p:grpSpPr>
        <p:sp>
          <p:nvSpPr>
            <p:cNvPr id="3" name="矩形 2"/>
            <p:cNvSpPr/>
            <p:nvPr/>
          </p:nvSpPr>
          <p:spPr>
            <a:xfrm>
              <a:off x="2964794" y="-102868978"/>
              <a:ext cx="178740" cy="107378064"/>
            </a:xfrm>
            <a:prstGeom prst="rect">
              <a:avLst/>
            </a:prstGeom>
            <a:solidFill>
              <a:srgbClr val="B41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任意形状 4"/>
            <p:cNvSpPr/>
            <p:nvPr/>
          </p:nvSpPr>
          <p:spPr>
            <a:xfrm rot="5400000">
              <a:off x="-1747742" y="3441933"/>
              <a:ext cx="7702597" cy="2653914"/>
            </a:xfrm>
            <a:custGeom>
              <a:avLst/>
              <a:gdLst>
                <a:gd name="connsiteX0" fmla="*/ 0 w 4493518"/>
                <a:gd name="connsiteY0" fmla="*/ 3936411 h 3936411"/>
                <a:gd name="connsiteX1" fmla="*/ 984103 w 4493518"/>
                <a:gd name="connsiteY1" fmla="*/ 0 h 3936411"/>
                <a:gd name="connsiteX2" fmla="*/ 4493518 w 4493518"/>
                <a:gd name="connsiteY2" fmla="*/ 0 h 3936411"/>
                <a:gd name="connsiteX3" fmla="*/ 4493517 w 4493518"/>
                <a:gd name="connsiteY3" fmla="*/ 3936411 h 3936411"/>
              </a:gdLst>
              <a:ahLst/>
              <a:cxnLst>
                <a:cxn ang="0">
                  <a:pos x="connsiteX0" y="connsiteY0"/>
                </a:cxn>
                <a:cxn ang="0">
                  <a:pos x="connsiteX1" y="connsiteY1"/>
                </a:cxn>
                <a:cxn ang="0">
                  <a:pos x="connsiteX2" y="connsiteY2"/>
                </a:cxn>
                <a:cxn ang="0">
                  <a:pos x="connsiteX3" y="connsiteY3"/>
                </a:cxn>
              </a:cxnLst>
              <a:rect l="l" t="t" r="r" b="b"/>
              <a:pathLst>
                <a:path w="4493518" h="3936411">
                  <a:moveTo>
                    <a:pt x="0" y="3936411"/>
                  </a:moveTo>
                  <a:lnTo>
                    <a:pt x="984103" y="0"/>
                  </a:lnTo>
                  <a:lnTo>
                    <a:pt x="4493518" y="0"/>
                  </a:lnTo>
                  <a:lnTo>
                    <a:pt x="4493517" y="3936411"/>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 name="灯片编号占位符 17">
            <a:extLst>
              <a:ext uri="{FF2B5EF4-FFF2-40B4-BE49-F238E27FC236}">
                <a16:creationId xmlns:a16="http://schemas.microsoft.com/office/drawing/2014/main" id="{494243A5-B87F-42AA-8660-90332DC4FA90}"/>
              </a:ext>
            </a:extLst>
          </p:cNvPr>
          <p:cNvSpPr>
            <a:spLocks noGrp="1"/>
          </p:cNvSpPr>
          <p:nvPr>
            <p:ph type="sldNum" sz="quarter" idx="12"/>
            <p:custDataLst>
              <p:tags r:id="rId1"/>
            </p:custDataLst>
          </p:nvPr>
        </p:nvSpPr>
        <p:spPr>
          <a:xfrm>
            <a:off x="8767789" y="6525423"/>
            <a:ext cx="438197" cy="426034"/>
          </a:xfrm>
        </p:spPr>
        <p:txBody>
          <a:bodyPr/>
          <a:lstStyle>
            <a:lvl1pPr>
              <a:defRPr b="1">
                <a:latin typeface="微软雅黑" panose="020B0503020204020204" pitchFamily="34" charset="-122"/>
                <a:ea typeface="微软雅黑" panose="020B0503020204020204" pitchFamily="34" charset="-122"/>
              </a:defRPr>
            </a:lvl1pPr>
          </a:lstStyle>
          <a:p>
            <a:fld id="{49AE70B2-8BF9-45C0-BB95-33D1B9D3A854}" type="slidenum">
              <a:rPr lang="zh-CN" altLang="en-US" smtClean="0"/>
              <a:pPr/>
              <a:t>‹#›</a:t>
            </a:fld>
            <a:endParaRPr lang="zh-CN" altLang="en-US" dirty="0"/>
          </a:p>
        </p:txBody>
      </p:sp>
      <p:sp>
        <p:nvSpPr>
          <p:cNvPr id="12" name="矩形 11">
            <a:extLst>
              <a:ext uri="{FF2B5EF4-FFF2-40B4-BE49-F238E27FC236}">
                <a16:creationId xmlns:a16="http://schemas.microsoft.com/office/drawing/2014/main" id="{99650100-B91C-4597-86DF-00F2F22202BA}"/>
              </a:ext>
            </a:extLst>
          </p:cNvPr>
          <p:cNvSpPr/>
          <p:nvPr userDrawn="1"/>
        </p:nvSpPr>
        <p:spPr>
          <a:xfrm>
            <a:off x="290793" y="867169"/>
            <a:ext cx="8529618" cy="466569"/>
          </a:xfrm>
          <a:prstGeom prst="rect">
            <a:avLst/>
          </a:prstGeom>
          <a:gradFill>
            <a:gsLst>
              <a:gs pos="0">
                <a:srgbClr val="D7D2CC"/>
              </a:gs>
              <a:gs pos="0">
                <a:srgbClr val="EB5757"/>
              </a:gs>
              <a:gs pos="0">
                <a:srgbClr val="B9B8B6">
                  <a:lumMod val="96000"/>
                  <a:lumOff val="4000"/>
                  <a:alpha val="0"/>
                </a:srgbClr>
              </a:gs>
              <a:gs pos="0">
                <a:srgbClr val="7494BD"/>
              </a:gs>
              <a:gs pos="75000">
                <a:srgbClr val="1756A1"/>
              </a:gs>
              <a:gs pos="0">
                <a:srgbClr val="1756A1"/>
              </a:gs>
              <a:gs pos="0">
                <a:srgbClr val="889FBA"/>
              </a:gs>
              <a:gs pos="0">
                <a:srgbClr val="1F3D7E"/>
              </a:gs>
              <a:gs pos="100000">
                <a:srgbClr val="3D72B4"/>
              </a:gs>
            </a:gsLst>
            <a:lin ang="2700000" scaled="0"/>
          </a:gradFill>
          <a:ln>
            <a:solidFill>
              <a:srgbClr val="7D9FC9"/>
            </a:solidFill>
          </a:ln>
        </p:spPr>
        <p:txBody>
          <a:bodyPr wrap="square" anchor="ctr" anchorCtr="0">
            <a:noAutofit/>
          </a:bodyPr>
          <a:lstStyle/>
          <a:p>
            <a:pPr marL="404813" lvl="0" indent="-404813" algn="just">
              <a:buFont typeface="Wingdings" panose="05000000000000000000" pitchFamily="2" charset="2"/>
              <a:buChar char="p"/>
            </a:pPr>
            <a:endParaRPr lang="zh-CN" altLang="en-US" sz="2100" b="1" dirty="0">
              <a:solidFill>
                <a:schemeClr val="bg1"/>
              </a:solidFill>
              <a:latin typeface="微软雅黑" panose="020B0503020204020204" pitchFamily="34" charset="-122"/>
              <a:ea typeface="微软雅黑" panose="020B0503020204020204" pitchFamily="34" charset="-122"/>
            </a:endParaRPr>
          </a:p>
        </p:txBody>
      </p:sp>
      <p:sp>
        <p:nvSpPr>
          <p:cNvPr id="7" name="内容占位符 6">
            <a:extLst>
              <a:ext uri="{FF2B5EF4-FFF2-40B4-BE49-F238E27FC236}">
                <a16:creationId xmlns:a16="http://schemas.microsoft.com/office/drawing/2014/main" id="{9BA7EA2E-0240-4AB2-BD5C-6A985F42A989}"/>
              </a:ext>
            </a:extLst>
          </p:cNvPr>
          <p:cNvSpPr>
            <a:spLocks noGrp="1"/>
          </p:cNvSpPr>
          <p:nvPr>
            <p:ph sz="quarter" idx="13" hasCustomPrompt="1"/>
          </p:nvPr>
        </p:nvSpPr>
        <p:spPr>
          <a:xfrm>
            <a:off x="303981" y="188676"/>
            <a:ext cx="434573" cy="522616"/>
          </a:xfrm>
          <a:prstGeom prst="rect">
            <a:avLst/>
          </a:prstGeom>
        </p:spPr>
        <p:txBody>
          <a:bodyPr/>
          <a:lstStyle>
            <a:lvl1pPr marL="0" indent="0">
              <a:buNone/>
              <a:defRPr sz="2400" b="1">
                <a:solidFill>
                  <a:schemeClr val="bg1"/>
                </a:solidFill>
              </a:defRPr>
            </a:lvl1pPr>
          </a:lstStyle>
          <a:p>
            <a:pPr lvl="0"/>
            <a:r>
              <a:rPr lang="zh-CN" altLang="en-US" dirty="0"/>
              <a:t>一</a:t>
            </a:r>
          </a:p>
        </p:txBody>
      </p:sp>
      <p:sp>
        <p:nvSpPr>
          <p:cNvPr id="9" name="内容占位符 8">
            <a:extLst>
              <a:ext uri="{FF2B5EF4-FFF2-40B4-BE49-F238E27FC236}">
                <a16:creationId xmlns:a16="http://schemas.microsoft.com/office/drawing/2014/main" id="{13872A12-40F9-407C-AD5D-EE249C26354C}"/>
              </a:ext>
            </a:extLst>
          </p:cNvPr>
          <p:cNvSpPr>
            <a:spLocks noGrp="1"/>
          </p:cNvSpPr>
          <p:nvPr>
            <p:ph sz="quarter" idx="14"/>
          </p:nvPr>
        </p:nvSpPr>
        <p:spPr>
          <a:xfrm>
            <a:off x="922735" y="109785"/>
            <a:ext cx="7372808" cy="445194"/>
          </a:xfrm>
          <a:prstGeom prst="rect">
            <a:avLst/>
          </a:prstGeom>
        </p:spPr>
        <p:txBody>
          <a:bodyPr/>
          <a:lstStyle>
            <a:lvl1pPr marL="0" indent="0">
              <a:buNone/>
              <a:defRPr sz="3000" b="1"/>
            </a:lvl1pPr>
            <a:lvl2pPr marL="342900" indent="0">
              <a:buNone/>
              <a:defRPr/>
            </a:lvl2pPr>
          </a:lstStyle>
          <a:p>
            <a:pPr lvl="0"/>
            <a:r>
              <a:rPr lang="zh-CN" altLang="en-US" dirty="0"/>
              <a:t>单击此处编辑母版文本样式</a:t>
            </a:r>
          </a:p>
        </p:txBody>
      </p:sp>
      <p:sp>
        <p:nvSpPr>
          <p:cNvPr id="17" name="内容占位符 16">
            <a:extLst>
              <a:ext uri="{FF2B5EF4-FFF2-40B4-BE49-F238E27FC236}">
                <a16:creationId xmlns:a16="http://schemas.microsoft.com/office/drawing/2014/main" id="{A287783F-C999-4197-8E50-983F939D7644}"/>
              </a:ext>
            </a:extLst>
          </p:cNvPr>
          <p:cNvSpPr>
            <a:spLocks noGrp="1"/>
          </p:cNvSpPr>
          <p:nvPr>
            <p:ph sz="quarter" idx="15" hasCustomPrompt="1"/>
          </p:nvPr>
        </p:nvSpPr>
        <p:spPr>
          <a:xfrm>
            <a:off x="323590" y="898659"/>
            <a:ext cx="7790717" cy="417095"/>
          </a:xfrm>
          <a:prstGeom prst="rect">
            <a:avLst/>
          </a:prstGeom>
        </p:spPr>
        <p:txBody>
          <a:bodyPr anchor="ctr"/>
          <a:lstStyle>
            <a:lvl1pPr marL="0" indent="0" algn="ctr">
              <a:buSzPct val="80000"/>
              <a:buFont typeface="Wingdings" panose="05000000000000000000" pitchFamily="2" charset="2"/>
              <a:buNone/>
              <a:defRPr b="1">
                <a:solidFill>
                  <a:schemeClr val="bg1"/>
                </a:solidFill>
              </a:defRPr>
            </a:lvl1pPr>
            <a:lvl2pPr marL="342900" indent="0">
              <a:buNone/>
              <a:defRPr/>
            </a:lvl2pPr>
          </a:lstStyle>
          <a:p>
            <a:pPr lvl="0"/>
            <a:r>
              <a:rPr lang="zh-CN" altLang="en-US" dirty="0"/>
              <a:t> 单击此处编辑母版文本样式</a:t>
            </a:r>
          </a:p>
        </p:txBody>
      </p:sp>
    </p:spTree>
    <p:extLst>
      <p:ext uri="{BB962C8B-B14F-4D97-AF65-F5344CB8AC3E}">
        <p14:creationId xmlns:p14="http://schemas.microsoft.com/office/powerpoint/2010/main" val="2506912320"/>
      </p:ext>
    </p:extLst>
  </p:cSld>
  <p:clrMapOvr>
    <a:masterClrMapping/>
  </p:clrMapOvr>
  <mc:AlternateContent xmlns:mc="http://schemas.openxmlformats.org/markup-compatibility/2006" xmlns:p14="http://schemas.microsoft.com/office/powerpoint/2010/main">
    <mc:Choice Requires="p14">
      <p:transition spd="slow" p14:dur="35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3076" name="Picture 4" descr="IKIN Signs Benchmark Electronics to Bring Holographic Technology to Life">
            <a:extLst>
              <a:ext uri="{FF2B5EF4-FFF2-40B4-BE49-F238E27FC236}">
                <a16:creationId xmlns:a16="http://schemas.microsoft.com/office/drawing/2014/main" id="{B979F383-F1BA-4A75-85DD-B6AC4A7EC6C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4757" b="2214"/>
          <a:stretch/>
        </p:blipFill>
        <p:spPr bwMode="auto">
          <a:xfrm>
            <a:off x="0" y="1011464"/>
            <a:ext cx="9144000" cy="4111172"/>
          </a:xfrm>
          <a:prstGeom prst="rect">
            <a:avLst/>
          </a:prstGeom>
          <a:noFill/>
          <a:effectLst>
            <a:outerShdw blurRad="38100" sx="101000" sy="101000" algn="ctr" rotWithShape="0">
              <a:prstClr val="black">
                <a:alpha val="60000"/>
              </a:prstClr>
            </a:outerShdw>
          </a:effectLst>
          <a:extLst>
            <a:ext uri="{909E8E84-426E-40DD-AFC4-6F175D3DCCD1}">
              <a14:hiddenFill xmlns:a14="http://schemas.microsoft.com/office/drawing/2010/main">
                <a:solidFill>
                  <a:srgbClr val="FFFFFF"/>
                </a:solidFill>
              </a14:hiddenFill>
            </a:ext>
          </a:extLst>
        </p:spPr>
      </p:pic>
      <p:sp>
        <p:nvSpPr>
          <p:cNvPr id="8" name="内容占位符 7"/>
          <p:cNvSpPr>
            <a:spLocks noGrp="1"/>
          </p:cNvSpPr>
          <p:nvPr>
            <p:ph sz="quarter" idx="10"/>
          </p:nvPr>
        </p:nvSpPr>
        <p:spPr>
          <a:xfrm>
            <a:off x="811716" y="2453885"/>
            <a:ext cx="5505713" cy="2462212"/>
          </a:xfrm>
          <a:prstGeom prst="rect">
            <a:avLst/>
          </a:prstGeom>
        </p:spPr>
        <p:txBody>
          <a:bodyPr/>
          <a:lstStyle>
            <a:lvl1pPr marL="0" indent="0">
              <a:buNone/>
              <a:defRPr sz="4500" b="1">
                <a:solidFill>
                  <a:schemeClr val="bg1"/>
                </a:solidFill>
              </a:defRPr>
            </a:lvl1pPr>
            <a:lvl3pPr>
              <a:defRPr sz="3000">
                <a:solidFill>
                  <a:schemeClr val="bg1"/>
                </a:solidFill>
              </a:defRPr>
            </a:lvl3pPr>
            <a:lvl4pPr marL="1028700" indent="0">
              <a:buNone/>
              <a:defRPr/>
            </a:lvl4pPr>
          </a:lstStyle>
          <a:p>
            <a:pPr lvl="0"/>
            <a:r>
              <a:rPr lang="zh-CN" altLang="en-US" dirty="0"/>
              <a:t>单击此处编辑母版文本样式</a:t>
            </a:r>
          </a:p>
        </p:txBody>
      </p:sp>
      <p:sp>
        <p:nvSpPr>
          <p:cNvPr id="2" name="AutoShape 2" descr="Establishing a Root of Trust with Digital Holograms Trustonic">
            <a:extLst>
              <a:ext uri="{FF2B5EF4-FFF2-40B4-BE49-F238E27FC236}">
                <a16:creationId xmlns:a16="http://schemas.microsoft.com/office/drawing/2014/main" id="{5F1B597D-11BA-4643-9C45-FEF34B2F1428}"/>
              </a:ext>
            </a:extLst>
          </p:cNvPr>
          <p:cNvSpPr>
            <a:spLocks noChangeAspect="1" noChangeArrowheads="1"/>
          </p:cNvSpPr>
          <p:nvPr userDrawn="1"/>
        </p:nvSpPr>
        <p:spPr bwMode="auto">
          <a:xfrm>
            <a:off x="10270672" y="3211286"/>
            <a:ext cx="228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133725693"/>
      </p:ext>
    </p:extLst>
  </p:cSld>
  <p:clrMapOvr>
    <a:masterClrMapping/>
  </p:clrMapOvr>
  <mc:AlternateContent xmlns:mc="http://schemas.openxmlformats.org/markup-compatibility/2006" xmlns:p14="http://schemas.microsoft.com/office/powerpoint/2010/main">
    <mc:Choice Requires="p14">
      <p:transition spd="slow" p14:dur="350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2" name="组合 1"/>
          <p:cNvGrpSpPr/>
          <p:nvPr userDrawn="1"/>
        </p:nvGrpSpPr>
        <p:grpSpPr>
          <a:xfrm rot="5400000">
            <a:off x="4206755" y="-3800532"/>
            <a:ext cx="707013" cy="8559513"/>
            <a:chOff x="776600" y="-102868978"/>
            <a:chExt cx="2653914" cy="111489166"/>
          </a:xfrm>
        </p:grpSpPr>
        <p:sp>
          <p:nvSpPr>
            <p:cNvPr id="3" name="矩形 2"/>
            <p:cNvSpPr/>
            <p:nvPr/>
          </p:nvSpPr>
          <p:spPr>
            <a:xfrm>
              <a:off x="2964794" y="-102868978"/>
              <a:ext cx="178740" cy="107378064"/>
            </a:xfrm>
            <a:prstGeom prst="rect">
              <a:avLst/>
            </a:prstGeom>
            <a:solidFill>
              <a:srgbClr val="B41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任意形状 4"/>
            <p:cNvSpPr/>
            <p:nvPr/>
          </p:nvSpPr>
          <p:spPr>
            <a:xfrm rot="5400000">
              <a:off x="-1747742" y="3441933"/>
              <a:ext cx="7702597" cy="2653914"/>
            </a:xfrm>
            <a:custGeom>
              <a:avLst/>
              <a:gdLst>
                <a:gd name="connsiteX0" fmla="*/ 0 w 4493518"/>
                <a:gd name="connsiteY0" fmla="*/ 3936411 h 3936411"/>
                <a:gd name="connsiteX1" fmla="*/ 984103 w 4493518"/>
                <a:gd name="connsiteY1" fmla="*/ 0 h 3936411"/>
                <a:gd name="connsiteX2" fmla="*/ 4493518 w 4493518"/>
                <a:gd name="connsiteY2" fmla="*/ 0 h 3936411"/>
                <a:gd name="connsiteX3" fmla="*/ 4493517 w 4493518"/>
                <a:gd name="connsiteY3" fmla="*/ 3936411 h 3936411"/>
              </a:gdLst>
              <a:ahLst/>
              <a:cxnLst>
                <a:cxn ang="0">
                  <a:pos x="connsiteX0" y="connsiteY0"/>
                </a:cxn>
                <a:cxn ang="0">
                  <a:pos x="connsiteX1" y="connsiteY1"/>
                </a:cxn>
                <a:cxn ang="0">
                  <a:pos x="connsiteX2" y="connsiteY2"/>
                </a:cxn>
                <a:cxn ang="0">
                  <a:pos x="connsiteX3" y="connsiteY3"/>
                </a:cxn>
              </a:cxnLst>
              <a:rect l="l" t="t" r="r" b="b"/>
              <a:pathLst>
                <a:path w="4493518" h="3936411">
                  <a:moveTo>
                    <a:pt x="0" y="3936411"/>
                  </a:moveTo>
                  <a:lnTo>
                    <a:pt x="984103" y="0"/>
                  </a:lnTo>
                  <a:lnTo>
                    <a:pt x="4493518" y="0"/>
                  </a:lnTo>
                  <a:lnTo>
                    <a:pt x="4493517" y="3936411"/>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 name="灯片编号占位符 17"/>
          <p:cNvSpPr>
            <a:spLocks noGrp="1"/>
          </p:cNvSpPr>
          <p:nvPr>
            <p:ph type="sldNum" sz="quarter" idx="12"/>
            <p:custDataLst>
              <p:tags r:id="rId1"/>
            </p:custDataLst>
          </p:nvPr>
        </p:nvSpPr>
        <p:spPr>
          <a:xfrm>
            <a:off x="8767789" y="6525423"/>
            <a:ext cx="438197" cy="426034"/>
          </a:xfrm>
        </p:spPr>
        <p:txBody>
          <a:bodyPr/>
          <a:lstStyle>
            <a:lvl1pPr>
              <a:defRPr b="1">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12" name="矩形 11"/>
          <p:cNvSpPr/>
          <p:nvPr userDrawn="1"/>
        </p:nvSpPr>
        <p:spPr>
          <a:xfrm>
            <a:off x="290793" y="867169"/>
            <a:ext cx="8529618" cy="466569"/>
          </a:xfrm>
          <a:prstGeom prst="rect">
            <a:avLst/>
          </a:prstGeom>
          <a:gradFill>
            <a:gsLst>
              <a:gs pos="0">
                <a:srgbClr val="D7D2CC"/>
              </a:gs>
              <a:gs pos="0">
                <a:srgbClr val="EB5757"/>
              </a:gs>
              <a:gs pos="0">
                <a:srgbClr val="B9B8B6">
                  <a:lumMod val="96000"/>
                  <a:lumOff val="4000"/>
                  <a:alpha val="0"/>
                </a:srgbClr>
              </a:gs>
              <a:gs pos="0">
                <a:srgbClr val="7494BD"/>
              </a:gs>
              <a:gs pos="75000">
                <a:srgbClr val="1756A1"/>
              </a:gs>
              <a:gs pos="0">
                <a:srgbClr val="1756A1"/>
              </a:gs>
              <a:gs pos="0">
                <a:srgbClr val="889FBA"/>
              </a:gs>
              <a:gs pos="0">
                <a:srgbClr val="1F3D7E"/>
              </a:gs>
              <a:gs pos="100000">
                <a:srgbClr val="3D72B4"/>
              </a:gs>
            </a:gsLst>
            <a:lin ang="2700000" scaled="0"/>
          </a:gradFill>
          <a:ln>
            <a:solidFill>
              <a:srgbClr val="7D9FC9"/>
            </a:solidFill>
          </a:ln>
        </p:spPr>
        <p:txBody>
          <a:bodyPr wrap="square" anchor="ctr" anchorCtr="0">
            <a:noAutofit/>
          </a:bodyPr>
          <a:lstStyle/>
          <a:p>
            <a:pPr marL="404813" lvl="0" indent="-404813" algn="just">
              <a:buFont typeface="Wingdings" panose="05000000000000000000" pitchFamily="2" charset="2"/>
              <a:buChar char="p"/>
            </a:pPr>
            <a:endParaRPr lang="zh-CN" altLang="en-US" sz="2100" b="1" dirty="0">
              <a:solidFill>
                <a:schemeClr val="bg1"/>
              </a:solidFill>
              <a:latin typeface="微软雅黑" panose="020B0503020204020204" pitchFamily="34" charset="-122"/>
              <a:ea typeface="微软雅黑" panose="020B0503020204020204" pitchFamily="34" charset="-122"/>
            </a:endParaRPr>
          </a:p>
        </p:txBody>
      </p:sp>
      <p:sp>
        <p:nvSpPr>
          <p:cNvPr id="7" name="内容占位符 6"/>
          <p:cNvSpPr>
            <a:spLocks noGrp="1"/>
          </p:cNvSpPr>
          <p:nvPr>
            <p:ph sz="quarter" idx="13" hasCustomPrompt="1"/>
          </p:nvPr>
        </p:nvSpPr>
        <p:spPr>
          <a:xfrm>
            <a:off x="303981" y="188676"/>
            <a:ext cx="434573" cy="522616"/>
          </a:xfrm>
          <a:prstGeom prst="rect">
            <a:avLst/>
          </a:prstGeom>
        </p:spPr>
        <p:txBody>
          <a:bodyPr/>
          <a:lstStyle>
            <a:lvl1pPr marL="0" indent="0">
              <a:buNone/>
              <a:defRPr sz="2400" b="1">
                <a:solidFill>
                  <a:schemeClr val="bg1"/>
                </a:solidFill>
              </a:defRPr>
            </a:lvl1pPr>
          </a:lstStyle>
          <a:p>
            <a:pPr lvl="0"/>
            <a:r>
              <a:rPr lang="zh-CN" altLang="en-US" dirty="0"/>
              <a:t>一</a:t>
            </a:r>
          </a:p>
        </p:txBody>
      </p:sp>
      <p:sp>
        <p:nvSpPr>
          <p:cNvPr id="9" name="内容占位符 8"/>
          <p:cNvSpPr>
            <a:spLocks noGrp="1"/>
          </p:cNvSpPr>
          <p:nvPr>
            <p:ph sz="quarter" idx="14"/>
          </p:nvPr>
        </p:nvSpPr>
        <p:spPr>
          <a:xfrm>
            <a:off x="922735" y="109785"/>
            <a:ext cx="7372808" cy="445194"/>
          </a:xfrm>
          <a:prstGeom prst="rect">
            <a:avLst/>
          </a:prstGeom>
        </p:spPr>
        <p:txBody>
          <a:bodyPr/>
          <a:lstStyle>
            <a:lvl1pPr marL="0" indent="0">
              <a:buNone/>
              <a:defRPr sz="3000" b="1"/>
            </a:lvl1pPr>
            <a:lvl2pPr marL="342900" indent="0">
              <a:buNone/>
              <a:defRPr/>
            </a:lvl2pPr>
          </a:lstStyle>
          <a:p>
            <a:pPr lvl="0"/>
            <a:r>
              <a:rPr lang="zh-CN" altLang="en-US" dirty="0"/>
              <a:t>单击此处编辑母版文本样式</a:t>
            </a:r>
          </a:p>
        </p:txBody>
      </p:sp>
      <p:sp>
        <p:nvSpPr>
          <p:cNvPr id="17" name="内容占位符 16"/>
          <p:cNvSpPr>
            <a:spLocks noGrp="1"/>
          </p:cNvSpPr>
          <p:nvPr>
            <p:ph sz="quarter" idx="15" hasCustomPrompt="1"/>
          </p:nvPr>
        </p:nvSpPr>
        <p:spPr>
          <a:xfrm>
            <a:off x="323590" y="898659"/>
            <a:ext cx="7790717" cy="417095"/>
          </a:xfrm>
          <a:prstGeom prst="rect">
            <a:avLst/>
          </a:prstGeom>
        </p:spPr>
        <p:txBody>
          <a:bodyPr anchor="ctr"/>
          <a:lstStyle>
            <a:lvl1pPr marL="0" indent="0" algn="ctr">
              <a:buSzPct val="80000"/>
              <a:buFont typeface="Wingdings" panose="05000000000000000000" pitchFamily="2" charset="2"/>
              <a:buNone/>
              <a:defRPr b="1">
                <a:solidFill>
                  <a:schemeClr val="bg1"/>
                </a:solidFill>
              </a:defRPr>
            </a:lvl1pPr>
            <a:lvl2pPr marL="342900" indent="0">
              <a:buNone/>
              <a:defRPr/>
            </a:lvl2pPr>
          </a:lstStyle>
          <a:p>
            <a:pPr lvl="0"/>
            <a:r>
              <a:rPr lang="zh-CN" altLang="en-US" dirty="0"/>
              <a:t> 单击此处编辑母版文本样式</a:t>
            </a:r>
          </a:p>
        </p:txBody>
      </p:sp>
    </p:spTree>
    <p:extLst>
      <p:ext uri="{BB962C8B-B14F-4D97-AF65-F5344CB8AC3E}">
        <p14:creationId xmlns:p14="http://schemas.microsoft.com/office/powerpoint/2010/main" val="832483887"/>
      </p:ext>
    </p:extLst>
  </p:cSld>
  <p:clrMapOvr>
    <a:masterClrMapping/>
  </p:clrMapOvr>
  <mc:AlternateContent xmlns:mc="http://schemas.openxmlformats.org/markup-compatibility/2006" xmlns:p14="http://schemas.microsoft.com/office/powerpoint/2010/main">
    <mc:Choice Requires="p14">
      <p:transition spd="slow" p14:dur="3500"/>
    </mc:Choice>
    <mc:Fallback xmlns="">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4" name="Picture 4" descr="IKIN Signs Benchmark Electronics to Bring Holographic Technology to Life">
            <a:extLst>
              <a:ext uri="{FF2B5EF4-FFF2-40B4-BE49-F238E27FC236}">
                <a16:creationId xmlns:a16="http://schemas.microsoft.com/office/drawing/2014/main" id="{0FF87C44-BE71-4DCC-99A4-35F28A314E1D}"/>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4757" b="2214"/>
          <a:stretch/>
        </p:blipFill>
        <p:spPr bwMode="auto">
          <a:xfrm>
            <a:off x="0" y="1011464"/>
            <a:ext cx="9144000" cy="4111172"/>
          </a:xfrm>
          <a:prstGeom prst="rect">
            <a:avLst/>
          </a:prstGeom>
          <a:noFill/>
          <a:effectLst>
            <a:outerShdw blurRad="38100" sx="101000" sy="101000" algn="ctr" rotWithShape="0">
              <a:prstClr val="black">
                <a:alpha val="6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8" name="内容占位符 7"/>
          <p:cNvSpPr>
            <a:spLocks noGrp="1"/>
          </p:cNvSpPr>
          <p:nvPr>
            <p:ph sz="quarter" idx="10" hasCustomPrompt="1"/>
          </p:nvPr>
        </p:nvSpPr>
        <p:spPr>
          <a:xfrm>
            <a:off x="718078" y="3551909"/>
            <a:ext cx="7344965" cy="2462212"/>
          </a:xfrm>
          <a:prstGeom prst="rect">
            <a:avLst/>
          </a:prstGeom>
        </p:spPr>
        <p:txBody>
          <a:bodyPr/>
          <a:lstStyle>
            <a:lvl1pPr marL="0" indent="0" algn="ctr">
              <a:buNone/>
              <a:defRPr sz="4500" b="1">
                <a:solidFill>
                  <a:schemeClr val="bg1"/>
                </a:solidFill>
              </a:defRPr>
            </a:lvl1pPr>
            <a:lvl3pPr>
              <a:defRPr sz="3000">
                <a:solidFill>
                  <a:schemeClr val="bg1"/>
                </a:solidFill>
              </a:defRPr>
            </a:lvl3pPr>
            <a:lvl4pPr marL="1028700" indent="0">
              <a:buNone/>
              <a:defRPr/>
            </a:lvl4pPr>
          </a:lstStyle>
          <a:p>
            <a:pPr lvl="0"/>
            <a:r>
              <a:rPr lang="en-US" altLang="zh-CN" dirty="0"/>
              <a:t> THANKS!</a:t>
            </a:r>
            <a:endParaRPr lang="zh-CN" altLang="en-US" dirty="0"/>
          </a:p>
        </p:txBody>
      </p:sp>
    </p:spTree>
    <p:extLst>
      <p:ext uri="{BB962C8B-B14F-4D97-AF65-F5344CB8AC3E}">
        <p14:creationId xmlns:p14="http://schemas.microsoft.com/office/powerpoint/2010/main" val="3761692329"/>
      </p:ext>
    </p:extLst>
  </p:cSld>
  <p:clrMapOvr>
    <a:masterClrMapping/>
  </p:clrMapOvr>
  <mc:AlternateContent xmlns:mc="http://schemas.openxmlformats.org/markup-compatibility/2006" xmlns:p14="http://schemas.microsoft.com/office/powerpoint/2010/main">
    <mc:Choice Requires="p14">
      <p:transition spd="slow" p14:dur="35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F78945E-362A-4DE2-8D3E-DF0B3EBBD4DC}" type="datetime1">
              <a:rPr lang="zh-CN" altLang="en-US" smtClean="0"/>
              <a:t>2023/11/20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FEFFC78-772E-4C41-A3C3-4FA24DCB8AD8}" type="slidenum">
              <a:rPr lang="zh-CN" altLang="en-US"/>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grpSp>
        <p:nvGrpSpPr>
          <p:cNvPr id="2" name="组合 1"/>
          <p:cNvGrpSpPr/>
          <p:nvPr userDrawn="1"/>
        </p:nvGrpSpPr>
        <p:grpSpPr>
          <a:xfrm rot="5400000">
            <a:off x="3980441" y="-3574217"/>
            <a:ext cx="707013" cy="8106886"/>
            <a:chOff x="776600" y="-96973424"/>
            <a:chExt cx="2653914" cy="105593612"/>
          </a:xfrm>
        </p:grpSpPr>
        <p:sp>
          <p:nvSpPr>
            <p:cNvPr id="3" name="矩形 2"/>
            <p:cNvSpPr/>
            <p:nvPr/>
          </p:nvSpPr>
          <p:spPr>
            <a:xfrm>
              <a:off x="2971917" y="-96973424"/>
              <a:ext cx="171615" cy="101482495"/>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任意形状 4"/>
            <p:cNvSpPr/>
            <p:nvPr/>
          </p:nvSpPr>
          <p:spPr>
            <a:xfrm rot="5400000">
              <a:off x="-1747742" y="3441933"/>
              <a:ext cx="7702597" cy="2653914"/>
            </a:xfrm>
            <a:custGeom>
              <a:avLst/>
              <a:gdLst>
                <a:gd name="connsiteX0" fmla="*/ 0 w 4493518"/>
                <a:gd name="connsiteY0" fmla="*/ 3936411 h 3936411"/>
                <a:gd name="connsiteX1" fmla="*/ 984103 w 4493518"/>
                <a:gd name="connsiteY1" fmla="*/ 0 h 3936411"/>
                <a:gd name="connsiteX2" fmla="*/ 4493518 w 4493518"/>
                <a:gd name="connsiteY2" fmla="*/ 0 h 3936411"/>
                <a:gd name="connsiteX3" fmla="*/ 4493517 w 4493518"/>
                <a:gd name="connsiteY3" fmla="*/ 3936411 h 3936411"/>
              </a:gdLst>
              <a:ahLst/>
              <a:cxnLst>
                <a:cxn ang="0">
                  <a:pos x="connsiteX0" y="connsiteY0"/>
                </a:cxn>
                <a:cxn ang="0">
                  <a:pos x="connsiteX1" y="connsiteY1"/>
                </a:cxn>
                <a:cxn ang="0">
                  <a:pos x="connsiteX2" y="connsiteY2"/>
                </a:cxn>
                <a:cxn ang="0">
                  <a:pos x="connsiteX3" y="connsiteY3"/>
                </a:cxn>
              </a:cxnLst>
              <a:rect l="l" t="t" r="r" b="b"/>
              <a:pathLst>
                <a:path w="4493518" h="3936411">
                  <a:moveTo>
                    <a:pt x="0" y="3936411"/>
                  </a:moveTo>
                  <a:lnTo>
                    <a:pt x="984103" y="0"/>
                  </a:lnTo>
                  <a:lnTo>
                    <a:pt x="4493518" y="0"/>
                  </a:lnTo>
                  <a:lnTo>
                    <a:pt x="4493517" y="3936411"/>
                  </a:lnTo>
                  <a:close/>
                </a:path>
              </a:pathLst>
            </a:cu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 name="灯片编号占位符 17"/>
          <p:cNvSpPr>
            <a:spLocks noGrp="1"/>
          </p:cNvSpPr>
          <p:nvPr>
            <p:ph type="sldNum" sz="quarter" idx="12"/>
            <p:custDataLst>
              <p:tags r:id="rId1"/>
            </p:custDataLst>
          </p:nvPr>
        </p:nvSpPr>
        <p:spPr>
          <a:xfrm>
            <a:off x="8767789" y="6525423"/>
            <a:ext cx="438197" cy="426034"/>
          </a:xfrm>
        </p:spPr>
        <p:txBody>
          <a:bodyPr/>
          <a:lstStyle>
            <a:lvl1pPr>
              <a:defRPr b="1">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12" name="矩形 11"/>
          <p:cNvSpPr/>
          <p:nvPr userDrawn="1"/>
        </p:nvSpPr>
        <p:spPr>
          <a:xfrm>
            <a:off x="290794" y="867169"/>
            <a:ext cx="8096597" cy="473953"/>
          </a:xfrm>
          <a:prstGeom prst="rect">
            <a:avLst/>
          </a:prstGeom>
          <a:gradFill>
            <a:gsLst>
              <a:gs pos="0">
                <a:srgbClr val="C00000"/>
              </a:gs>
              <a:gs pos="0">
                <a:srgbClr val="EB5757"/>
              </a:gs>
              <a:gs pos="0">
                <a:srgbClr val="B9B8B6">
                  <a:lumMod val="96000"/>
                  <a:lumOff val="4000"/>
                  <a:alpha val="0"/>
                </a:srgbClr>
              </a:gs>
              <a:gs pos="0">
                <a:srgbClr val="7494BD"/>
              </a:gs>
              <a:gs pos="100000">
                <a:srgbClr val="BB2A1F">
                  <a:alpha val="69000"/>
                </a:srgbClr>
              </a:gs>
              <a:gs pos="0">
                <a:srgbClr val="1756A1"/>
              </a:gs>
              <a:gs pos="0">
                <a:srgbClr val="889FBA"/>
              </a:gs>
              <a:gs pos="0">
                <a:srgbClr val="C00000"/>
              </a:gs>
            </a:gsLst>
            <a:lin ang="2700000" scaled="0"/>
          </a:gradFill>
          <a:ln>
            <a:noFill/>
          </a:ln>
        </p:spPr>
        <p:txBody>
          <a:bodyPr wrap="square" anchor="ctr" anchorCtr="0">
            <a:noAutofit/>
          </a:bodyPr>
          <a:lstStyle/>
          <a:p>
            <a:pPr marL="404813" lvl="0" indent="-404813" algn="just">
              <a:buFont typeface="Wingdings" panose="05000000000000000000" pitchFamily="2" charset="2"/>
              <a:buChar char="p"/>
            </a:pPr>
            <a:endParaRPr lang="zh-CN" altLang="en-US" sz="2100" b="1" dirty="0">
              <a:solidFill>
                <a:schemeClr val="bg1"/>
              </a:solidFill>
              <a:latin typeface="微软雅黑" panose="020B0503020204020204" pitchFamily="34" charset="-122"/>
              <a:ea typeface="微软雅黑" panose="020B0503020204020204" pitchFamily="34" charset="-122"/>
            </a:endParaRPr>
          </a:p>
        </p:txBody>
      </p:sp>
      <p:sp>
        <p:nvSpPr>
          <p:cNvPr id="7" name="内容占位符 6"/>
          <p:cNvSpPr>
            <a:spLocks noGrp="1"/>
          </p:cNvSpPr>
          <p:nvPr>
            <p:ph sz="quarter" idx="13" hasCustomPrompt="1"/>
          </p:nvPr>
        </p:nvSpPr>
        <p:spPr>
          <a:xfrm>
            <a:off x="303981" y="188676"/>
            <a:ext cx="434573" cy="522616"/>
          </a:xfrm>
          <a:prstGeom prst="rect">
            <a:avLst/>
          </a:prstGeom>
        </p:spPr>
        <p:txBody>
          <a:bodyPr/>
          <a:lstStyle>
            <a:lvl1pPr marL="0" indent="0">
              <a:buNone/>
              <a:defRPr sz="2400">
                <a:solidFill>
                  <a:schemeClr val="bg1"/>
                </a:solidFill>
              </a:defRPr>
            </a:lvl1pPr>
          </a:lstStyle>
          <a:p>
            <a:pPr lvl="0"/>
            <a:r>
              <a:rPr lang="zh-CN" altLang="en-US" dirty="0"/>
              <a:t>一</a:t>
            </a:r>
          </a:p>
        </p:txBody>
      </p:sp>
      <p:sp>
        <p:nvSpPr>
          <p:cNvPr id="9" name="内容占位符 8"/>
          <p:cNvSpPr>
            <a:spLocks noGrp="1"/>
          </p:cNvSpPr>
          <p:nvPr>
            <p:ph sz="quarter" idx="14"/>
          </p:nvPr>
        </p:nvSpPr>
        <p:spPr>
          <a:xfrm>
            <a:off x="922735" y="109785"/>
            <a:ext cx="7372808" cy="445194"/>
          </a:xfrm>
          <a:prstGeom prst="rect">
            <a:avLst/>
          </a:prstGeom>
        </p:spPr>
        <p:txBody>
          <a:bodyPr/>
          <a:lstStyle>
            <a:lvl1pPr marL="0" indent="0">
              <a:buNone/>
              <a:defRPr sz="3000" b="1"/>
            </a:lvl1pPr>
            <a:lvl2pPr marL="342900" indent="0">
              <a:buNone/>
              <a:defRPr/>
            </a:lvl2pPr>
          </a:lstStyle>
          <a:p>
            <a:pPr lvl="0"/>
            <a:r>
              <a:rPr lang="zh-CN" altLang="en-US" dirty="0"/>
              <a:t>单击此处编辑母版文本样式</a:t>
            </a:r>
          </a:p>
        </p:txBody>
      </p:sp>
      <p:sp>
        <p:nvSpPr>
          <p:cNvPr id="17" name="内容占位符 16"/>
          <p:cNvSpPr>
            <a:spLocks noGrp="1"/>
          </p:cNvSpPr>
          <p:nvPr>
            <p:ph sz="quarter" idx="15" hasCustomPrompt="1"/>
          </p:nvPr>
        </p:nvSpPr>
        <p:spPr>
          <a:xfrm>
            <a:off x="323590" y="898659"/>
            <a:ext cx="7790717" cy="417095"/>
          </a:xfrm>
          <a:prstGeom prst="rect">
            <a:avLst/>
          </a:prstGeom>
        </p:spPr>
        <p:txBody>
          <a:bodyPr anchor="ctr"/>
          <a:lstStyle>
            <a:lvl1pPr marL="171450" indent="-171450">
              <a:buSzPct val="80000"/>
              <a:buFont typeface="Wingdings" panose="05000000000000000000" pitchFamily="2" charset="2"/>
              <a:buChar char="p"/>
              <a:defRPr b="1">
                <a:solidFill>
                  <a:schemeClr val="bg1"/>
                </a:solidFill>
              </a:defRPr>
            </a:lvl1pPr>
            <a:lvl2pPr marL="342900" indent="0">
              <a:buNone/>
              <a:defRPr/>
            </a:lvl2pPr>
          </a:lstStyle>
          <a:p>
            <a:pPr lvl="0"/>
            <a:r>
              <a:rPr lang="zh-CN" altLang="en-US" dirty="0"/>
              <a:t> 单击此处编辑母版文本样式</a:t>
            </a:r>
          </a:p>
        </p:txBody>
      </p:sp>
    </p:spTree>
    <p:extLst>
      <p:ext uri="{BB962C8B-B14F-4D97-AF65-F5344CB8AC3E}">
        <p14:creationId xmlns:p14="http://schemas.microsoft.com/office/powerpoint/2010/main" val="1455578057"/>
      </p:ext>
    </p:extLst>
  </p:cSld>
  <p:clrMapOvr>
    <a:masterClrMapping/>
  </p:clrMapOvr>
  <mc:AlternateContent xmlns:mc="http://schemas.openxmlformats.org/markup-compatibility/2006" xmlns:p14="http://schemas.microsoft.com/office/powerpoint/2010/main">
    <mc:Choice Requires="p14">
      <p:transition spd="slow" p14:dur="350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a:fillRect/>
          </a:stretch>
        </p:blipFill>
        <p:spPr>
          <a:xfrm>
            <a:off x="2771801" y="0"/>
            <a:ext cx="6642364" cy="6858000"/>
          </a:xfrm>
          <a:prstGeom prst="rect">
            <a:avLst/>
          </a:prstGeom>
        </p:spPr>
      </p:pic>
      <p:sp>
        <p:nvSpPr>
          <p:cNvPr id="8" name="任意多边形: 形状 27"/>
          <p:cNvSpPr/>
          <p:nvPr userDrawn="1"/>
        </p:nvSpPr>
        <p:spPr>
          <a:xfrm rot="21305817">
            <a:off x="-217953" y="-414812"/>
            <a:ext cx="5825051" cy="7389968"/>
          </a:xfrm>
          <a:custGeom>
            <a:avLst/>
            <a:gdLst>
              <a:gd name="connsiteX0" fmla="*/ 579869 w 7861101"/>
              <a:gd name="connsiteY0" fmla="*/ 0 h 7294185"/>
              <a:gd name="connsiteX1" fmla="*/ 6836902 w 7861101"/>
              <a:gd name="connsiteY1" fmla="*/ 536753 h 7294185"/>
              <a:gd name="connsiteX2" fmla="*/ 7047003 w 7861101"/>
              <a:gd name="connsiteY2" fmla="*/ 802848 h 7294185"/>
              <a:gd name="connsiteX3" fmla="*/ 7861101 w 7861101"/>
              <a:gd name="connsiteY3" fmla="*/ 3326977 h 7294185"/>
              <a:gd name="connsiteX4" fmla="*/ 5566050 w 7861101"/>
              <a:gd name="connsiteY4" fmla="*/ 7187943 h 7294185"/>
              <a:gd name="connsiteX5" fmla="*/ 5370952 w 7861101"/>
              <a:gd name="connsiteY5" fmla="*/ 7294185 h 7294185"/>
              <a:gd name="connsiteX6" fmla="*/ 104888 w 7861101"/>
              <a:gd name="connsiteY6" fmla="*/ 6842442 h 7294185"/>
              <a:gd name="connsiteX7" fmla="*/ 62139 w 7861101"/>
              <a:gd name="connsiteY7" fmla="*/ 6810626 h 7294185"/>
              <a:gd name="connsiteX8" fmla="*/ 0 w 7861101"/>
              <a:gd name="connsiteY8" fmla="*/ 6759648 h 729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1101" h="7294185">
                <a:moveTo>
                  <a:pt x="579869" y="0"/>
                </a:moveTo>
                <a:lnTo>
                  <a:pt x="6836902" y="536753"/>
                </a:lnTo>
                <a:lnTo>
                  <a:pt x="7047003" y="802848"/>
                </a:lnTo>
                <a:cubicBezTo>
                  <a:pt x="7560982" y="1523375"/>
                  <a:pt x="7861101" y="2391983"/>
                  <a:pt x="7861101" y="3326977"/>
                </a:cubicBezTo>
                <a:cubicBezTo>
                  <a:pt x="7861101" y="4963218"/>
                  <a:pt x="6941987" y="6396148"/>
                  <a:pt x="5566050" y="7187943"/>
                </a:cubicBezTo>
                <a:lnTo>
                  <a:pt x="5370952" y="7294185"/>
                </a:lnTo>
                <a:lnTo>
                  <a:pt x="104888" y="6842442"/>
                </a:lnTo>
                <a:lnTo>
                  <a:pt x="62139" y="6810626"/>
                </a:lnTo>
                <a:lnTo>
                  <a:pt x="0" y="6759648"/>
                </a:lnTo>
                <a:close/>
              </a:path>
            </a:pathLst>
          </a:custGeom>
          <a:solidFill>
            <a:srgbClr val="B4171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9" name="任意多边形: 形状 31"/>
          <p:cNvSpPr/>
          <p:nvPr userDrawn="1"/>
        </p:nvSpPr>
        <p:spPr>
          <a:xfrm rot="21305817">
            <a:off x="-251639" y="-415935"/>
            <a:ext cx="5787488" cy="7368473"/>
          </a:xfrm>
          <a:custGeom>
            <a:avLst/>
            <a:gdLst>
              <a:gd name="connsiteX0" fmla="*/ 586153 w 7354151"/>
              <a:gd name="connsiteY0" fmla="*/ 0 h 7230478"/>
              <a:gd name="connsiteX1" fmla="*/ 6207360 w 7354151"/>
              <a:gd name="connsiteY1" fmla="*/ 482209 h 7230478"/>
              <a:gd name="connsiteX2" fmla="*/ 6260326 w 7354151"/>
              <a:gd name="connsiteY2" fmla="*/ 537754 h 7230478"/>
              <a:gd name="connsiteX3" fmla="*/ 7354151 w 7354151"/>
              <a:gd name="connsiteY3" fmla="*/ 3305646 h 7230478"/>
              <a:gd name="connsiteX4" fmla="*/ 4640760 w 7354151"/>
              <a:gd name="connsiteY4" fmla="*/ 7227947 h 7230478"/>
              <a:gd name="connsiteX5" fmla="*/ 4634597 w 7354151"/>
              <a:gd name="connsiteY5" fmla="*/ 7230478 h 7230478"/>
              <a:gd name="connsiteX6" fmla="*/ 0 w 7354151"/>
              <a:gd name="connsiteY6" fmla="*/ 6832904 h 723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54151" h="7230478">
                <a:moveTo>
                  <a:pt x="586153" y="0"/>
                </a:moveTo>
                <a:lnTo>
                  <a:pt x="6207360" y="482209"/>
                </a:lnTo>
                <a:lnTo>
                  <a:pt x="6260326" y="537754"/>
                </a:lnTo>
                <a:cubicBezTo>
                  <a:pt x="6943662" y="1289932"/>
                  <a:pt x="7354151" y="2254242"/>
                  <a:pt x="7354151" y="3305646"/>
                </a:cubicBezTo>
                <a:cubicBezTo>
                  <a:pt x="7354151" y="5032953"/>
                  <a:pt x="6246248" y="6525194"/>
                  <a:pt x="4640760" y="7227947"/>
                </a:cubicBezTo>
                <a:lnTo>
                  <a:pt x="4634597" y="7230478"/>
                </a:lnTo>
                <a:lnTo>
                  <a:pt x="0" y="68329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lvl="0" indent="0" algn="ctr" defTabSz="685800" rtl="0" eaLnBrk="0" fontAlgn="base" latinLnBrk="0" hangingPunct="0">
              <a:lnSpc>
                <a:spcPct val="150000"/>
              </a:lnSpc>
              <a:spcBef>
                <a:spcPct val="0"/>
              </a:spcBef>
              <a:spcAft>
                <a:spcPct val="0"/>
              </a:spcAft>
              <a:buFont typeface="Arial" panose="020B0604020202020204" pitchFamily="34" charset="0"/>
              <a:buNone/>
            </a:pPr>
            <a:r>
              <a:rPr lang="en-US" altLang="zh-CN" sz="1350"/>
              <a:t>Xxx</a:t>
            </a:r>
            <a:r>
              <a:rPr lang="zh-CN" altLang="en-US" sz="1350"/>
              <a:t>年</a:t>
            </a:r>
            <a:r>
              <a:rPr lang="en-US" altLang="zh-CN" sz="1350"/>
              <a:t>xx</a:t>
            </a:r>
            <a:r>
              <a:rPr lang="zh-CN" altLang="en-US" sz="1350"/>
              <a:t>月</a:t>
            </a:r>
            <a:r>
              <a:rPr lang="en-US" altLang="zh-CN" sz="1350"/>
              <a:t>xx</a:t>
            </a:r>
            <a:r>
              <a:rPr lang="zh-CN" altLang="en-US" sz="1350"/>
              <a:t>日</a:t>
            </a:r>
            <a:endParaRPr lang="zh-CN" altLang="en-US" sz="1350" dirty="0"/>
          </a:p>
        </p:txBody>
      </p:sp>
      <p:sp>
        <p:nvSpPr>
          <p:cNvPr id="15" name="矩形 14"/>
          <p:cNvSpPr/>
          <p:nvPr userDrawn="1"/>
        </p:nvSpPr>
        <p:spPr>
          <a:xfrm>
            <a:off x="162267" y="1098159"/>
            <a:ext cx="2774842" cy="170603"/>
          </a:xfrm>
          <a:prstGeom prst="rect">
            <a:avLst/>
          </a:prstGeom>
          <a:solidFill>
            <a:srgbClr val="B41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矩形 15"/>
          <p:cNvSpPr/>
          <p:nvPr userDrawn="1"/>
        </p:nvSpPr>
        <p:spPr>
          <a:xfrm>
            <a:off x="738320" y="3210420"/>
            <a:ext cx="3582221" cy="34289"/>
          </a:xfrm>
          <a:prstGeom prst="rect">
            <a:avLst/>
          </a:prstGeom>
          <a:solidFill>
            <a:srgbClr val="B41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灯片编号占位符 4">
            <a:extLst>
              <a:ext uri="{FF2B5EF4-FFF2-40B4-BE49-F238E27FC236}">
                <a16:creationId xmlns:a16="http://schemas.microsoft.com/office/drawing/2014/main" id="{EBEFFE18-5DB8-41D3-BA2D-741DF77A0DFB}"/>
              </a:ext>
            </a:extLst>
          </p:cNvPr>
          <p:cNvSpPr>
            <a:spLocks noGrp="1"/>
          </p:cNvSpPr>
          <p:nvPr>
            <p:ph type="sldNum" sz="quarter" idx="12"/>
          </p:nvPr>
        </p:nvSpPr>
        <p:spPr>
          <a:xfrm>
            <a:off x="7145784" y="6343650"/>
            <a:ext cx="1981200" cy="476250"/>
          </a:xfrm>
          <a:prstGeom prst="rect">
            <a:avLst/>
          </a:prstGeom>
        </p:spPr>
        <p:txBody>
          <a:bodyPr/>
          <a:lstStyle/>
          <a:p>
            <a:r>
              <a:rPr lang="en-US" altLang="zh-CN"/>
              <a:t>- </a:t>
            </a:r>
            <a:fld id="{CA85E965-BEC8-4057-AE46-45CA8EBA7C1C}" type="slidenum">
              <a:rPr lang="en-US" altLang="zh-CN" smtClean="0"/>
              <a:t>‹#›</a:t>
            </a:fld>
            <a:r>
              <a:rPr lang="en-US" altLang="zh-CN"/>
              <a:t> -</a:t>
            </a:r>
            <a:endParaRPr lang="en-US" altLang="zh-CN" dirty="0"/>
          </a:p>
        </p:txBody>
      </p:sp>
      <p:sp>
        <p:nvSpPr>
          <p:cNvPr id="18" name="文本占位符 20"/>
          <p:cNvSpPr>
            <a:spLocks noGrp="1"/>
          </p:cNvSpPr>
          <p:nvPr>
            <p:ph type="body" sz="quarter" idx="13"/>
          </p:nvPr>
        </p:nvSpPr>
        <p:spPr>
          <a:xfrm>
            <a:off x="168981" y="1898610"/>
            <a:ext cx="5040312" cy="2153659"/>
          </a:xfrm>
          <a:prstGeom prst="rect">
            <a:avLst/>
          </a:prstGeom>
        </p:spPr>
        <p:txBody>
          <a:bodyPr>
            <a:normAutofit/>
          </a:bodyPr>
          <a:lstStyle>
            <a:lvl1pPr marL="0" indent="0" algn="ctr" rtl="0" eaLnBrk="0" fontAlgn="base" hangingPunct="0">
              <a:lnSpc>
                <a:spcPct val="130000"/>
              </a:lnSpc>
              <a:spcBef>
                <a:spcPct val="0"/>
              </a:spcBef>
              <a:spcAft>
                <a:spcPct val="0"/>
              </a:spcAft>
              <a:buNone/>
              <a:defRPr kumimoji="1" lang="zh-CN" altLang="en-US" sz="3713" b="1" kern="1200" dirty="0" smtClean="0">
                <a:solidFill>
                  <a:schemeClr val="tx1"/>
                </a:solidFill>
                <a:latin typeface="微软雅黑" panose="020B0503020204020204" charset="-122"/>
                <a:ea typeface="微软雅黑" panose="020B0503020204020204" charset="-122"/>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单击此处编辑母版文本样式</a:t>
            </a:r>
          </a:p>
        </p:txBody>
      </p:sp>
      <p:sp>
        <p:nvSpPr>
          <p:cNvPr id="3" name="文本占位符 2"/>
          <p:cNvSpPr>
            <a:spLocks noGrp="1"/>
          </p:cNvSpPr>
          <p:nvPr>
            <p:ph type="body" sz="quarter" idx="15" hasCustomPrompt="1"/>
          </p:nvPr>
        </p:nvSpPr>
        <p:spPr>
          <a:xfrm>
            <a:off x="1095605" y="4625400"/>
            <a:ext cx="3187065" cy="470141"/>
          </a:xfrm>
          <a:prstGeom prst="rect">
            <a:avLst/>
          </a:prstGeom>
        </p:spPr>
        <p:txBody>
          <a:bodyPr/>
          <a:lstStyle>
            <a:lvl1pPr marL="0" indent="0" algn="ctr">
              <a:buNone/>
              <a:defRPr kumimoji="1" lang="zh-CN" altLang="en-US" sz="1575" b="1" kern="1200" dirty="0" smtClean="0">
                <a:solidFill>
                  <a:schemeClr val="tx1"/>
                </a:solidFill>
                <a:latin typeface="微软雅黑" panose="020B0503020204020204" charset="-122"/>
                <a:ea typeface="微软雅黑" panose="020B0503020204020204" charset="-122"/>
                <a:cs typeface="+mn-cs"/>
              </a:defRPr>
            </a:lvl1pPr>
          </a:lstStyle>
          <a:p>
            <a:pPr marL="0" lvl="0" indent="0" algn="ctr" defTabSz="685800" rtl="0" eaLnBrk="0" fontAlgn="base" latinLnBrk="0" hangingPunct="0">
              <a:lnSpc>
                <a:spcPct val="150000"/>
              </a:lnSpc>
              <a:spcBef>
                <a:spcPct val="0"/>
              </a:spcBef>
              <a:spcAft>
                <a:spcPct val="0"/>
              </a:spcAft>
              <a:buFont typeface="Arial" panose="020B0604020202020204" pitchFamily="34" charset="0"/>
              <a:buNone/>
            </a:pPr>
            <a:r>
              <a:rPr lang="zh-CN" altLang="en-US" dirty="0"/>
              <a:t>汇报人：</a:t>
            </a:r>
            <a:r>
              <a:rPr lang="en-US" altLang="zh-CN" dirty="0"/>
              <a:t>xxx</a:t>
            </a:r>
          </a:p>
        </p:txBody>
      </p:sp>
      <p:sp>
        <p:nvSpPr>
          <p:cNvPr id="20" name="文本占位符 2"/>
          <p:cNvSpPr>
            <a:spLocks noGrp="1"/>
          </p:cNvSpPr>
          <p:nvPr>
            <p:ph type="body" sz="quarter" idx="16" hasCustomPrompt="1"/>
          </p:nvPr>
        </p:nvSpPr>
        <p:spPr>
          <a:xfrm>
            <a:off x="1095605" y="5330886"/>
            <a:ext cx="3187065" cy="470141"/>
          </a:xfrm>
          <a:prstGeom prst="rect">
            <a:avLst/>
          </a:prstGeom>
        </p:spPr>
        <p:txBody>
          <a:bodyPr/>
          <a:lstStyle>
            <a:lvl1pPr marL="0" indent="0" algn="ctr">
              <a:buNone/>
              <a:defRPr kumimoji="1" lang="zh-CN" altLang="en-US" sz="1575" b="1" kern="1200" dirty="0" smtClean="0">
                <a:solidFill>
                  <a:schemeClr val="tx1"/>
                </a:solidFill>
                <a:latin typeface="微软雅黑" panose="020B0503020204020204" charset="-122"/>
                <a:ea typeface="微软雅黑" panose="020B0503020204020204" charset="-122"/>
                <a:cs typeface="+mn-cs"/>
              </a:defRPr>
            </a:lvl1pPr>
          </a:lstStyle>
          <a:p>
            <a:pPr marL="0" lvl="0" indent="0" algn="ctr" defTabSz="685800" rtl="0" eaLnBrk="0" fontAlgn="base" latinLnBrk="0" hangingPunct="0">
              <a:lnSpc>
                <a:spcPct val="150000"/>
              </a:lnSpc>
              <a:spcBef>
                <a:spcPct val="0"/>
              </a:spcBef>
              <a:spcAft>
                <a:spcPct val="0"/>
              </a:spcAft>
              <a:buFont typeface="Arial" panose="020B0604020202020204" pitchFamily="34" charset="0"/>
              <a:buNone/>
            </a:pPr>
            <a:r>
              <a:rPr lang="en-US" altLang="zh-CN" dirty="0" err="1"/>
              <a:t>Xxxx</a:t>
            </a:r>
            <a:r>
              <a:rPr lang="zh-CN" altLang="en-US" dirty="0"/>
              <a:t>年</a:t>
            </a:r>
            <a:r>
              <a:rPr lang="en-US" altLang="zh-CN" dirty="0"/>
              <a:t>xx</a:t>
            </a:r>
            <a:r>
              <a:rPr lang="zh-CN" altLang="en-US" dirty="0"/>
              <a:t>月</a:t>
            </a:r>
            <a:r>
              <a:rPr lang="en-US" altLang="zh-CN" dirty="0"/>
              <a:t>xx</a:t>
            </a:r>
            <a:r>
              <a:rPr lang="zh-CN" altLang="en-US" dirty="0"/>
              <a:t>日</a:t>
            </a:r>
            <a:endParaRPr lang="en-US" altLang="zh-CN" dirty="0"/>
          </a:p>
        </p:txBody>
      </p:sp>
      <p:grpSp>
        <p:nvGrpSpPr>
          <p:cNvPr id="19" name="组合 18"/>
          <p:cNvGrpSpPr/>
          <p:nvPr userDrawn="1"/>
        </p:nvGrpSpPr>
        <p:grpSpPr>
          <a:xfrm>
            <a:off x="196290" y="41184"/>
            <a:ext cx="2740819" cy="919756"/>
            <a:chOff x="399" y="398"/>
            <a:chExt cx="5755" cy="1454"/>
          </a:xfrm>
        </p:grpSpPr>
        <p:pic>
          <p:nvPicPr>
            <p:cNvPr id="21" name="图片 20"/>
            <p:cNvPicPr>
              <a:picLocks noChangeAspect="1"/>
            </p:cNvPicPr>
            <p:nvPr/>
          </p:nvPicPr>
          <p:blipFill>
            <a:blip r:embed="rId3"/>
            <a:stretch>
              <a:fillRect/>
            </a:stretch>
          </p:blipFill>
          <p:spPr>
            <a:xfrm>
              <a:off x="1940" y="579"/>
              <a:ext cx="4214" cy="1092"/>
            </a:xfrm>
            <a:prstGeom prst="rect">
              <a:avLst/>
            </a:prstGeom>
          </p:spPr>
        </p:pic>
        <p:grpSp>
          <p:nvGrpSpPr>
            <p:cNvPr id="22" name="组合 6"/>
            <p:cNvGrpSpPr/>
            <p:nvPr/>
          </p:nvGrpSpPr>
          <p:grpSpPr>
            <a:xfrm>
              <a:off x="399" y="398"/>
              <a:ext cx="1541" cy="1454"/>
              <a:chOff x="17568" y="3271"/>
              <a:chExt cx="3932" cy="3696"/>
            </a:xfrm>
          </p:grpSpPr>
          <p:sp>
            <p:nvSpPr>
              <p:cNvPr id="23" name="椭圆 22"/>
              <p:cNvSpPr/>
              <p:nvPr/>
            </p:nvSpPr>
            <p:spPr>
              <a:xfrm>
                <a:off x="17955" y="3464"/>
                <a:ext cx="3265" cy="326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50" eaLnBrk="1" fontAlgn="auto" hangingPunct="1">
                  <a:spcBef>
                    <a:spcPts val="0"/>
                  </a:spcBef>
                  <a:spcAft>
                    <a:spcPts val="0"/>
                  </a:spcAft>
                  <a:defRPr/>
                </a:pPr>
                <a:endParaRPr kumimoji="0" lang="zh-CN" altLang="en-US" sz="1013" b="0">
                  <a:solidFill>
                    <a:prstClr val="white"/>
                  </a:solidFill>
                  <a:latin typeface="Arial" panose="020B0604020202090204"/>
                </a:endParaRPr>
              </a:p>
            </p:txBody>
          </p:sp>
          <p:pic>
            <p:nvPicPr>
              <p:cNvPr id="24" name="图片 9" descr="D:\1董力嘉\办公必备\工作素材\xiaohui.tifxiaohui"/>
              <p:cNvPicPr>
                <a:picLocks noChangeAspect="1"/>
              </p:cNvPicPr>
              <p:nvPr/>
            </p:nvPicPr>
            <p:blipFill>
              <a:blip r:embed="rId4">
                <a:clrChange>
                  <a:clrFrom>
                    <a:srgbClr val="FFFFFF"/>
                  </a:clrFrom>
                  <a:clrTo>
                    <a:srgbClr val="FFFFFF">
                      <a:alpha val="0"/>
                    </a:srgbClr>
                  </a:clrTo>
                </a:clrChange>
              </a:blip>
              <a:stretch>
                <a:fillRect/>
              </a:stretch>
            </p:blipFill>
            <p:spPr>
              <a:xfrm>
                <a:off x="17568" y="3271"/>
                <a:ext cx="3933" cy="3697"/>
              </a:xfrm>
              <a:prstGeom prst="rect">
                <a:avLst/>
              </a:prstGeom>
              <a:noFill/>
              <a:ln w="9525">
                <a:noFill/>
              </a:ln>
            </p:spPr>
          </p:pic>
        </p:grpSp>
      </p:grpSp>
    </p:spTree>
    <p:extLst>
      <p:ext uri="{BB962C8B-B14F-4D97-AF65-F5344CB8AC3E}">
        <p14:creationId xmlns:p14="http://schemas.microsoft.com/office/powerpoint/2010/main" val="16509206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目录页">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37D46E7-BAE0-43A9-95F2-696B5C731B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838053"/>
            <a:ext cx="3386560" cy="5162699"/>
          </a:xfrm>
          <a:prstGeom prst="rect">
            <a:avLst/>
          </a:prstGeom>
        </p:spPr>
      </p:pic>
      <p:sp>
        <p:nvSpPr>
          <p:cNvPr id="9" name="矩形 8"/>
          <p:cNvSpPr/>
          <p:nvPr userDrawn="1"/>
        </p:nvSpPr>
        <p:spPr bwMode="auto">
          <a:xfrm>
            <a:off x="2530246" y="2420888"/>
            <a:ext cx="1269870" cy="1791386"/>
          </a:xfrm>
          <a:prstGeom prst="rect">
            <a:avLst/>
          </a:prstGeom>
          <a:solidFill>
            <a:srgbClr val="A013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50" eaLnBrk="1" fontAlgn="auto" hangingPunct="1">
              <a:spcBef>
                <a:spcPts val="0"/>
              </a:spcBef>
              <a:spcAft>
                <a:spcPts val="0"/>
              </a:spcAft>
              <a:defRPr/>
            </a:pPr>
            <a:endParaRPr kumimoji="0" lang="zh-CN" altLang="en-US" sz="1013" b="0">
              <a:solidFill>
                <a:prstClr val="white"/>
              </a:solidFill>
              <a:latin typeface="Verdana" panose="020B0604030504040204"/>
              <a:ea typeface="微软雅黑" panose="020B0503020204020204" charset="-122"/>
            </a:endParaRPr>
          </a:p>
        </p:txBody>
      </p:sp>
      <p:sp>
        <p:nvSpPr>
          <p:cNvPr id="10" name="文本框 9"/>
          <p:cNvSpPr txBox="1"/>
          <p:nvPr userDrawn="1"/>
        </p:nvSpPr>
        <p:spPr bwMode="auto">
          <a:xfrm>
            <a:off x="2334427" y="2878502"/>
            <a:ext cx="1661510" cy="415498"/>
          </a:xfrm>
          <a:prstGeom prst="rect">
            <a:avLst/>
          </a:prstGeom>
          <a:noFill/>
        </p:spPr>
        <p:txBody>
          <a:bodyPr wrap="square" lIns="0" tIns="0" rIns="0" bIns="0">
            <a:spAutoFit/>
          </a:bodyPr>
          <a:lstStyle/>
          <a:p>
            <a:pPr algn="ctr" defTabSz="514350" eaLnBrk="1" fontAlgn="auto" hangingPunct="1">
              <a:defRPr/>
            </a:pPr>
            <a:r>
              <a:rPr kumimoji="0" lang="en-US" altLang="zh-CN" sz="2700" b="1" dirty="0">
                <a:solidFill>
                  <a:prstClr val="white"/>
                </a:solidFill>
                <a:latin typeface="Arial" panose="020B0604020202020204" pitchFamily="34" charset="0"/>
                <a:ea typeface="微软雅黑" panose="020B0503020204020204" charset="-122"/>
                <a:cs typeface="Arial" panose="020B0604020202020204" pitchFamily="34" charset="0"/>
              </a:rPr>
              <a:t>Outline</a:t>
            </a:r>
            <a:endParaRPr kumimoji="0" lang="zh-CN" altLang="en-US" sz="2700" b="1" spc="56" noProof="1">
              <a:solidFill>
                <a:prstClr val="white"/>
              </a:solidFill>
              <a:latin typeface="Arial" panose="020B0604020202020204" pitchFamily="34" charset="0"/>
              <a:ea typeface="微软雅黑" panose="020B0503020204020204" charset="-122"/>
              <a:cs typeface="Arial" panose="020B0604020202020204" pitchFamily="34" charset="0"/>
              <a:sym typeface="微软雅黑" panose="020B0503020204020204" charset="-122"/>
            </a:endParaRPr>
          </a:p>
        </p:txBody>
      </p:sp>
      <p:cxnSp>
        <p:nvCxnSpPr>
          <p:cNvPr id="13" name="直接连接符 12">
            <a:extLst>
              <a:ext uri="{FF2B5EF4-FFF2-40B4-BE49-F238E27FC236}">
                <a16:creationId xmlns:a16="http://schemas.microsoft.com/office/drawing/2014/main" id="{6F52266D-45F6-4276-9237-F3307FA75C43}"/>
              </a:ext>
            </a:extLst>
          </p:cNvPr>
          <p:cNvCxnSpPr/>
          <p:nvPr userDrawn="1"/>
        </p:nvCxnSpPr>
        <p:spPr>
          <a:xfrm>
            <a:off x="3034417" y="3595754"/>
            <a:ext cx="30378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319E0E64-2AE4-42F4-AE0B-4DCF49DBE9B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42113" y="1523634"/>
            <a:ext cx="3007939" cy="4179677"/>
          </a:xfrm>
          <a:prstGeom prst="rect">
            <a:avLst/>
          </a:prstGeom>
        </p:spPr>
      </p:pic>
      <p:sp>
        <p:nvSpPr>
          <p:cNvPr id="17" name="文本占位符 28"/>
          <p:cNvSpPr>
            <a:spLocks noGrp="1"/>
          </p:cNvSpPr>
          <p:nvPr>
            <p:ph type="body" sz="quarter" idx="10"/>
          </p:nvPr>
        </p:nvSpPr>
        <p:spPr>
          <a:xfrm>
            <a:off x="4837011" y="2147562"/>
            <a:ext cx="4721380" cy="547687"/>
          </a:xfrm>
          <a:prstGeom prst="rect">
            <a:avLst/>
          </a:prstGeom>
        </p:spPr>
        <p:txBody>
          <a:bodyPr>
            <a:normAutofit/>
          </a:bodyPr>
          <a:lstStyle>
            <a:lvl1pPr marL="0" indent="0" algn="l" defTabSz="514350" rtl="0" eaLnBrk="1" fontAlgn="auto" latinLnBrk="0" hangingPunct="1">
              <a:spcBef>
                <a:spcPts val="0"/>
              </a:spcBef>
              <a:spcAft>
                <a:spcPts val="0"/>
              </a:spcAft>
              <a:buNone/>
              <a:defRPr kumimoji="0" lang="zh-CN" altLang="en-US" sz="2025" b="1" kern="1200" dirty="0" smtClean="0">
                <a:solidFill>
                  <a:srgbClr val="A0131C"/>
                </a:solidFill>
                <a:latin typeface="Verdana" panose="020B0604030504040204"/>
                <a:ea typeface="微软雅黑" panose="020B0503020204020204" charset="-122"/>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单击此处编辑母版文本样式</a:t>
            </a:r>
          </a:p>
        </p:txBody>
      </p:sp>
      <p:sp>
        <p:nvSpPr>
          <p:cNvPr id="18" name="文本占位符 28"/>
          <p:cNvSpPr>
            <a:spLocks noGrp="1"/>
          </p:cNvSpPr>
          <p:nvPr>
            <p:ph type="body" sz="quarter" idx="11"/>
          </p:nvPr>
        </p:nvSpPr>
        <p:spPr>
          <a:xfrm>
            <a:off x="4837011" y="2996954"/>
            <a:ext cx="4721380" cy="547687"/>
          </a:xfrm>
          <a:prstGeom prst="rect">
            <a:avLst/>
          </a:prstGeom>
        </p:spPr>
        <p:txBody>
          <a:bodyPr>
            <a:normAutofit/>
          </a:bodyPr>
          <a:lstStyle>
            <a:lvl1pPr marL="0" indent="0" algn="l" defTabSz="514350" rtl="0" eaLnBrk="1" fontAlgn="auto" latinLnBrk="0" hangingPunct="1">
              <a:spcBef>
                <a:spcPts val="0"/>
              </a:spcBef>
              <a:spcAft>
                <a:spcPts val="0"/>
              </a:spcAft>
              <a:buNone/>
              <a:defRPr kumimoji="0" lang="zh-CN" altLang="en-US" sz="2025" b="1" kern="1200" dirty="0" smtClean="0">
                <a:solidFill>
                  <a:srgbClr val="A0131C"/>
                </a:solidFill>
                <a:latin typeface="Verdana" panose="020B0604030504040204"/>
                <a:ea typeface="微软雅黑" panose="020B0503020204020204" charset="-122"/>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单击此处编辑母版文本样式</a:t>
            </a:r>
          </a:p>
        </p:txBody>
      </p:sp>
      <p:sp>
        <p:nvSpPr>
          <p:cNvPr id="19" name="文本占位符 28"/>
          <p:cNvSpPr>
            <a:spLocks noGrp="1"/>
          </p:cNvSpPr>
          <p:nvPr>
            <p:ph type="body" sz="quarter" idx="12"/>
          </p:nvPr>
        </p:nvSpPr>
        <p:spPr>
          <a:xfrm>
            <a:off x="4837011" y="3857956"/>
            <a:ext cx="4721380" cy="547687"/>
          </a:xfrm>
          <a:prstGeom prst="rect">
            <a:avLst/>
          </a:prstGeom>
        </p:spPr>
        <p:txBody>
          <a:bodyPr>
            <a:normAutofit/>
          </a:bodyPr>
          <a:lstStyle>
            <a:lvl1pPr marL="0" indent="0" algn="l" defTabSz="514350" rtl="0" eaLnBrk="1" fontAlgn="auto" latinLnBrk="0" hangingPunct="1">
              <a:spcBef>
                <a:spcPts val="0"/>
              </a:spcBef>
              <a:spcAft>
                <a:spcPts val="0"/>
              </a:spcAft>
              <a:buNone/>
              <a:defRPr kumimoji="0" lang="zh-CN" altLang="en-US" sz="2025" b="1" kern="1200" dirty="0" smtClean="0">
                <a:solidFill>
                  <a:srgbClr val="A0131C"/>
                </a:solidFill>
                <a:latin typeface="Verdana" panose="020B0604030504040204"/>
                <a:ea typeface="微软雅黑" panose="020B0503020204020204" charset="-122"/>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单击此处编辑母版文本样式</a:t>
            </a:r>
          </a:p>
        </p:txBody>
      </p:sp>
      <p:sp>
        <p:nvSpPr>
          <p:cNvPr id="20" name="文本占位符 28"/>
          <p:cNvSpPr>
            <a:spLocks noGrp="1"/>
          </p:cNvSpPr>
          <p:nvPr>
            <p:ph type="body" sz="quarter" idx="13"/>
          </p:nvPr>
        </p:nvSpPr>
        <p:spPr>
          <a:xfrm>
            <a:off x="4837011" y="4713151"/>
            <a:ext cx="4721380" cy="547687"/>
          </a:xfrm>
          <a:prstGeom prst="rect">
            <a:avLst/>
          </a:prstGeom>
        </p:spPr>
        <p:txBody>
          <a:bodyPr>
            <a:normAutofit/>
          </a:bodyPr>
          <a:lstStyle>
            <a:lvl1pPr marL="0" indent="0" algn="l" defTabSz="514350" rtl="0" eaLnBrk="1" fontAlgn="auto" latinLnBrk="0" hangingPunct="1">
              <a:spcBef>
                <a:spcPts val="0"/>
              </a:spcBef>
              <a:spcAft>
                <a:spcPts val="0"/>
              </a:spcAft>
              <a:buNone/>
              <a:defRPr kumimoji="0" lang="zh-CN" altLang="en-US" sz="2025" b="1" kern="1200" dirty="0" smtClean="0">
                <a:solidFill>
                  <a:srgbClr val="A0131C"/>
                </a:solidFill>
                <a:latin typeface="Verdana" panose="020B0604030504040204"/>
                <a:ea typeface="微软雅黑" panose="020B0503020204020204" charset="-122"/>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单击此处编辑母版文本样式</a:t>
            </a:r>
          </a:p>
        </p:txBody>
      </p:sp>
      <p:sp>
        <p:nvSpPr>
          <p:cNvPr id="22" name="文本占位符 21"/>
          <p:cNvSpPr>
            <a:spLocks noGrp="1"/>
          </p:cNvSpPr>
          <p:nvPr>
            <p:ph type="body" sz="quarter" idx="14" hasCustomPrompt="1"/>
          </p:nvPr>
        </p:nvSpPr>
        <p:spPr>
          <a:xfrm>
            <a:off x="4051950" y="2147562"/>
            <a:ext cx="612775" cy="523875"/>
          </a:xfrm>
          <a:prstGeom prst="rect">
            <a:avLst/>
          </a:prstGeom>
          <a:solidFill>
            <a:srgbClr val="A0131C"/>
          </a:solidFill>
        </p:spPr>
        <p:txBody>
          <a:bodyPr/>
          <a:lstStyle>
            <a:lvl1pPr marL="0" indent="0" algn="ctr">
              <a:lnSpc>
                <a:spcPct val="100000"/>
              </a:lnSpc>
              <a:buNone/>
              <a:defRPr b="1">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1</a:t>
            </a:r>
            <a:endParaRPr lang="zh-CN" altLang="en-US" dirty="0"/>
          </a:p>
        </p:txBody>
      </p:sp>
      <p:sp>
        <p:nvSpPr>
          <p:cNvPr id="23" name="文本占位符 21"/>
          <p:cNvSpPr>
            <a:spLocks noGrp="1"/>
          </p:cNvSpPr>
          <p:nvPr>
            <p:ph type="body" sz="quarter" idx="15" hasCustomPrompt="1"/>
          </p:nvPr>
        </p:nvSpPr>
        <p:spPr>
          <a:xfrm>
            <a:off x="4051950" y="3002758"/>
            <a:ext cx="612775" cy="523875"/>
          </a:xfrm>
          <a:prstGeom prst="rect">
            <a:avLst/>
          </a:prstGeom>
          <a:solidFill>
            <a:srgbClr val="A0131C"/>
          </a:solidFill>
        </p:spPr>
        <p:txBody>
          <a:bodyPr/>
          <a:lstStyle>
            <a:lvl1pPr marL="0" indent="0" algn="ctr">
              <a:lnSpc>
                <a:spcPct val="100000"/>
              </a:lnSpc>
              <a:buNone/>
              <a:defRPr b="1">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2</a:t>
            </a:r>
            <a:endParaRPr lang="zh-CN" altLang="en-US" dirty="0"/>
          </a:p>
        </p:txBody>
      </p:sp>
      <p:sp>
        <p:nvSpPr>
          <p:cNvPr id="24" name="文本占位符 21"/>
          <p:cNvSpPr>
            <a:spLocks noGrp="1"/>
          </p:cNvSpPr>
          <p:nvPr>
            <p:ph type="body" sz="quarter" idx="16" hasCustomPrompt="1"/>
          </p:nvPr>
        </p:nvSpPr>
        <p:spPr>
          <a:xfrm>
            <a:off x="4051950" y="3857954"/>
            <a:ext cx="612775" cy="523875"/>
          </a:xfrm>
          <a:prstGeom prst="rect">
            <a:avLst/>
          </a:prstGeom>
          <a:solidFill>
            <a:srgbClr val="A0131C"/>
          </a:solidFill>
        </p:spPr>
        <p:txBody>
          <a:bodyPr/>
          <a:lstStyle>
            <a:lvl1pPr marL="0" indent="0" algn="ctr">
              <a:lnSpc>
                <a:spcPct val="100000"/>
              </a:lnSpc>
              <a:buNone/>
              <a:defRPr b="1">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3</a:t>
            </a:r>
            <a:endParaRPr lang="zh-CN" altLang="en-US" dirty="0"/>
          </a:p>
        </p:txBody>
      </p:sp>
      <p:sp>
        <p:nvSpPr>
          <p:cNvPr id="26" name="文本占位符 21"/>
          <p:cNvSpPr>
            <a:spLocks noGrp="1"/>
          </p:cNvSpPr>
          <p:nvPr>
            <p:ph type="body" sz="quarter" idx="17" hasCustomPrompt="1"/>
          </p:nvPr>
        </p:nvSpPr>
        <p:spPr>
          <a:xfrm>
            <a:off x="4051950" y="4713151"/>
            <a:ext cx="612775" cy="523875"/>
          </a:xfrm>
          <a:prstGeom prst="rect">
            <a:avLst/>
          </a:prstGeom>
          <a:solidFill>
            <a:srgbClr val="A0131C"/>
          </a:solidFill>
        </p:spPr>
        <p:txBody>
          <a:bodyPr/>
          <a:lstStyle>
            <a:lvl1pPr marL="0" indent="0" algn="ctr">
              <a:lnSpc>
                <a:spcPct val="100000"/>
              </a:lnSpc>
              <a:buNone/>
              <a:defRPr b="1">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4</a:t>
            </a:r>
            <a:endParaRPr lang="zh-CN" altLang="en-US" dirty="0"/>
          </a:p>
        </p:txBody>
      </p:sp>
    </p:spTree>
    <p:extLst>
      <p:ext uri="{BB962C8B-B14F-4D97-AF65-F5344CB8AC3E}">
        <p14:creationId xmlns:p14="http://schemas.microsoft.com/office/powerpoint/2010/main" val="571674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1C3B517C-B9C4-4E39-AC41-CCF073D01A49}" type="datetime1">
              <a:rPr lang="zh-CN" altLang="en-US" smtClean="0"/>
              <a:t>2023/11/20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0A357C1-2F67-4E14-BC21-782FD67E2547}"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A8A9B5A1-805A-4F94-A423-9C90C9C20B6D}" type="datetime1">
              <a:rPr lang="zh-CN" altLang="en-US" smtClean="0"/>
              <a:t>2023/11/20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66B6F94-826F-4EFA-BD38-416849B006B3}"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209637D8-E45C-4C33-B7B9-7F9CACF5D96A}" type="datetime1">
              <a:rPr lang="zh-CN" altLang="en-US" smtClean="0"/>
              <a:t>2023/11/20</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0AE0BC8-86E1-4BCD-B756-46EC5022CE5D}"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532AAE38-49A8-4D4A-BEDF-22AF2A6DE5FC}" type="datetime1">
              <a:rPr lang="zh-CN" altLang="en-US" smtClean="0"/>
              <a:t>2023/11/20</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A8EF8F0E-ED46-4B20-B245-03740FD3A824}"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AE812679-6110-4E4C-A1DB-6A3365204228}" type="datetime1">
              <a:rPr lang="zh-CN" altLang="en-US" smtClean="0"/>
              <a:t>2023/11/20</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5E7EE0B9-B656-4DE4-8719-99909777FB6D}"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4FE05955-8615-4557-A4E7-879601BCC0C7}" type="datetime1">
              <a:rPr lang="zh-CN" altLang="en-US" smtClean="0"/>
              <a:t>2023/11/20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23C85DD-1C64-433D-8096-1A7EDA9688B0}"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3FAB210-BDC9-46F3-9C56-742DCFD495E9}" type="datetime1">
              <a:rPr lang="zh-CN" altLang="en-US" smtClean="0"/>
              <a:t>2023/11/20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D11D9D4-54C8-44E0-8D8B-5A15398DDD57}"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ags" Target="../tags/tag1.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4.xml"/><Relationship Id="rId3" Type="http://schemas.openxmlformats.org/officeDocument/2006/relationships/slideLayout" Target="../slideLayouts/slideLayout19.xml"/><Relationship Id="rId7"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lstStyle>
            <a:lvl1pPr eaLnBrk="1" hangingPunct="1">
              <a:defRPr sz="1200">
                <a:solidFill>
                  <a:srgbClr val="898989"/>
                </a:solidFill>
                <a:ea typeface="宋体" panose="02010600030101010101" pitchFamily="2" charset="-122"/>
              </a:defRPr>
            </a:lvl1pPr>
          </a:lstStyle>
          <a:p>
            <a:pPr>
              <a:defRPr/>
            </a:pPr>
            <a:fld id="{DD18960E-9B37-4E53-8D96-8E2148BA9180}" type="datetime1">
              <a:rPr lang="zh-CN" altLang="en-US" smtClean="0"/>
              <a:t>2023/11/20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lstStyle>
            <a:lvl1pPr algn="ctr" eaLnBrk="1" hangingPunct="1">
              <a:defRPr sz="1200">
                <a:solidFill>
                  <a:srgbClr val="898989"/>
                </a:solidFill>
                <a:ea typeface="宋体" panose="02010600030101010101"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ea typeface="宋体" panose="02010600030101010101" pitchFamily="2" charset="-122"/>
              </a:defRPr>
            </a:lvl1pPr>
          </a:lstStyle>
          <a:p>
            <a:pPr>
              <a:defRPr/>
            </a:pPr>
            <a:fld id="{63D54FF9-9AD3-493C-8D6A-A1AD0DC4E56C}"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灯片编号占位符 17">
            <a:extLst>
              <a:ext uri="{FF2B5EF4-FFF2-40B4-BE49-F238E27FC236}">
                <a16:creationId xmlns:a16="http://schemas.microsoft.com/office/drawing/2014/main" id="{8F4BB078-1BAD-4371-AECF-A6B7B9E6F152}"/>
              </a:ext>
            </a:extLst>
          </p:cNvPr>
          <p:cNvSpPr>
            <a:spLocks noGrp="1"/>
          </p:cNvSpPr>
          <p:nvPr>
            <p:ph type="sldNum" sz="quarter" idx="4"/>
            <p:custDataLst>
              <p:tags r:id="rId7"/>
            </p:custDataLst>
          </p:nvPr>
        </p:nvSpPr>
        <p:spPr>
          <a:xfrm>
            <a:off x="8774383" y="6473104"/>
            <a:ext cx="438197" cy="426034"/>
          </a:xfrm>
        </p:spPr>
        <p:txBody>
          <a:bodyPr/>
          <a:lstStyle>
            <a:lvl1pPr>
              <a:defRPr b="1">
                <a:latin typeface="微软雅黑" panose="020B0503020204020204" pitchFamily="34" charset="-122"/>
                <a:ea typeface="微软雅黑" panose="020B0503020204020204" pitchFamily="34" charset="-122"/>
              </a:defRPr>
            </a:lvl1pPr>
          </a:lstStyle>
          <a:p>
            <a:fld id="{49AE70B2-8BF9-45C0-BB95-33D1B9D3A854}" type="slidenum">
              <a:rPr lang="zh-CN" altLang="en-US" smtClean="0"/>
              <a:pPr/>
              <a:t>‹#›</a:t>
            </a:fld>
            <a:endParaRPr lang="zh-CN" altLang="en-US" dirty="0"/>
          </a:p>
        </p:txBody>
      </p:sp>
    </p:spTree>
    <p:extLst>
      <p:ext uri="{BB962C8B-B14F-4D97-AF65-F5344CB8AC3E}">
        <p14:creationId xmlns:p14="http://schemas.microsoft.com/office/powerpoint/2010/main" val="299518026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mc:AlternateContent xmlns:mc="http://schemas.openxmlformats.org/markup-compatibility/2006" xmlns:p14="http://schemas.microsoft.com/office/powerpoint/2010/main">
    <mc:Choice Requires="p14">
      <p:transition spd="slow" p14:dur="3500"/>
    </mc:Choice>
    <mc:Fallback xmlns="">
      <p:transition spd="slow"/>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灯片编号占位符 17"/>
          <p:cNvSpPr>
            <a:spLocks noGrp="1"/>
          </p:cNvSpPr>
          <p:nvPr>
            <p:ph type="sldNum" sz="quarter" idx="4"/>
            <p:custDataLst>
              <p:tags r:id="rId8"/>
            </p:custDataLst>
          </p:nvPr>
        </p:nvSpPr>
        <p:spPr>
          <a:xfrm>
            <a:off x="8774383" y="6473104"/>
            <a:ext cx="438197" cy="426034"/>
          </a:xfrm>
        </p:spPr>
        <p:txBody>
          <a:bodyPr/>
          <a:lstStyle>
            <a:lvl1pPr>
              <a:defRPr b="1">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2302458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Lst>
  <mc:AlternateContent xmlns:mc="http://schemas.openxmlformats.org/markup-compatibility/2006" xmlns:p14="http://schemas.microsoft.com/office/powerpoint/2010/main">
    <mc:Choice Requires="p14">
      <p:transition spd="slow" p14:dur="3500"/>
    </mc:Choice>
    <mc:Fallback xmlns="">
      <p:transition spd="slow"/>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20.png"/><Relationship Id="rId4" Type="http://schemas.openxmlformats.org/officeDocument/2006/relationships/image" Target="../media/image210.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40.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628453"/>
            <a:ext cx="9144000" cy="21605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rgbClr val="FFFFFF"/>
              </a:solidFill>
            </a:endParaRPr>
          </a:p>
        </p:txBody>
      </p:sp>
      <p:sp>
        <p:nvSpPr>
          <p:cNvPr id="12291" name="Text Box 45"/>
          <p:cNvSpPr txBox="1">
            <a:spLocks noChangeArrowheads="1"/>
          </p:cNvSpPr>
          <p:nvPr/>
        </p:nvSpPr>
        <p:spPr bwMode="auto">
          <a:xfrm>
            <a:off x="0" y="1919236"/>
            <a:ext cx="9144000" cy="1489318"/>
          </a:xfrm>
          <a:prstGeom prst="rect">
            <a:avLst/>
          </a:prstGeom>
          <a:noFill/>
          <a:ln w="9525" algn="ctr">
            <a:noFill/>
            <a:miter lim="800000"/>
          </a:ln>
        </p:spPr>
        <p:txBody>
          <a:bodyPr wrap="square">
            <a:spAutoFit/>
          </a:bodyPr>
          <a:lstStyle/>
          <a:p>
            <a:pPr algn="ctr" eaLnBrk="1" hangingPunct="1">
              <a:lnSpc>
                <a:spcPct val="125000"/>
              </a:lnSpc>
              <a:spcBef>
                <a:spcPts val="600"/>
              </a:spcBef>
              <a:defRPr/>
            </a:pPr>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高光谱图像的图像分类</a:t>
            </a:r>
            <a:endPar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ctr" eaLnBrk="1" hangingPunct="1">
              <a:lnSpc>
                <a:spcPct val="125000"/>
              </a:lnSpc>
              <a:spcBef>
                <a:spcPts val="600"/>
              </a:spcBef>
              <a:defRPr/>
            </a:pPr>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Image Classification of Hyperspectral Images</a:t>
            </a:r>
            <a:endPar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副标题 4"/>
          <p:cNvSpPr txBox="1"/>
          <p:nvPr/>
        </p:nvSpPr>
        <p:spPr bwMode="auto">
          <a:xfrm>
            <a:off x="2879812" y="4293096"/>
            <a:ext cx="2376264" cy="49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ts val="600"/>
              </a:spcBef>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报告人：胡勇存</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副标题 4">
            <a:extLst>
              <a:ext uri="{FF2B5EF4-FFF2-40B4-BE49-F238E27FC236}">
                <a16:creationId xmlns:a16="http://schemas.microsoft.com/office/drawing/2014/main" id="{CFF2F830-DBEC-4E31-B350-AFE3E3D3EE78}"/>
              </a:ext>
            </a:extLst>
          </p:cNvPr>
          <p:cNvSpPr txBox="1"/>
          <p:nvPr/>
        </p:nvSpPr>
        <p:spPr bwMode="auto">
          <a:xfrm>
            <a:off x="2879812" y="5313166"/>
            <a:ext cx="4068452" cy="49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ts val="600"/>
              </a:spcBef>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单   位：信息与电子学院</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副标题 4">
            <a:extLst>
              <a:ext uri="{FF2B5EF4-FFF2-40B4-BE49-F238E27FC236}">
                <a16:creationId xmlns:a16="http://schemas.microsoft.com/office/drawing/2014/main" id="{2BDC4D45-1E86-4215-BC1F-18B3E42D8A93}"/>
              </a:ext>
            </a:extLst>
          </p:cNvPr>
          <p:cNvSpPr txBox="1"/>
          <p:nvPr/>
        </p:nvSpPr>
        <p:spPr bwMode="auto">
          <a:xfrm>
            <a:off x="2879812" y="4803131"/>
            <a:ext cx="4500500" cy="49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ts val="600"/>
              </a:spcBef>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学   号：</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3120232043@bit.edu.cn</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715B5516-AA35-425E-975E-8773B98580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42931" y="97156"/>
            <a:ext cx="1969223" cy="4329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p:cNvSpPr/>
          <p:nvPr/>
        </p:nvSpPr>
        <p:spPr bwMode="auto">
          <a:xfrm>
            <a:off x="0" y="0"/>
            <a:ext cx="9144000" cy="836613"/>
          </a:xfrm>
          <a:prstGeom prst="rect">
            <a:avLst/>
          </a:prstGeom>
          <a:solidFill>
            <a:schemeClr val="tx2"/>
          </a:solidFill>
          <a:ln w="9525" cap="flat" cmpd="sng" algn="ctr">
            <a:noFill/>
            <a:prstDash val="solid"/>
            <a:round/>
            <a:headEnd type="none" w="med" len="med"/>
            <a:tailEnd type="none" w="med" len="med"/>
          </a:ln>
          <a:effectLst/>
        </p:spPr>
        <p:txBody>
          <a:bodyPr anchor="ctr"/>
          <a:lstStyle/>
          <a:p>
            <a:pPr eaLnBrk="1" hangingPunct="1">
              <a:defRPr/>
            </a:pPr>
            <a:r>
              <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特征提取</a:t>
            </a:r>
            <a:r>
              <a:rPr lang="en-US" altLang="zh-CN"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——GLCM</a:t>
            </a: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a:extLst>
              <a:ext uri="{FF2B5EF4-FFF2-40B4-BE49-F238E27FC236}">
                <a16:creationId xmlns:a16="http://schemas.microsoft.com/office/drawing/2014/main" id="{E9ECC64D-425E-458A-A1A7-AEF2E8B64F82}"/>
              </a:ext>
            </a:extLst>
          </p:cNvPr>
          <p:cNvSpPr/>
          <p:nvPr/>
        </p:nvSpPr>
        <p:spPr>
          <a:xfrm>
            <a:off x="611560" y="980728"/>
            <a:ext cx="5526360" cy="369332"/>
          </a:xfrm>
          <a:prstGeom prst="rect">
            <a:avLst/>
          </a:prstGeom>
        </p:spPr>
        <p:txBody>
          <a:bodyPr wrap="square">
            <a:spAutoFit/>
          </a:bodyPr>
          <a:lstStyle/>
          <a:p>
            <a:r>
              <a:rPr lang="en-US" altLang="zh-CN" dirty="0">
                <a:latin typeface="JetBrains Mono"/>
              </a:rPr>
              <a:t>GLCM(image, </a:t>
            </a:r>
            <a:r>
              <a:rPr lang="en-US" altLang="zh-CN" dirty="0" err="1">
                <a:latin typeface="JetBrains Mono"/>
              </a:rPr>
              <a:t>window_size</a:t>
            </a:r>
            <a:r>
              <a:rPr lang="en-US" altLang="zh-CN" dirty="0">
                <a:latin typeface="JetBrains Mono"/>
              </a:rPr>
              <a:t>, step, angles, </a:t>
            </a:r>
            <a:r>
              <a:rPr lang="en-US" altLang="zh-CN" dirty="0" err="1">
                <a:latin typeface="JetBrains Mono"/>
              </a:rPr>
              <a:t>gray_dim</a:t>
            </a:r>
            <a:r>
              <a:rPr lang="en-US" altLang="zh-CN" dirty="0">
                <a:latin typeface="JetBrains Mono"/>
              </a:rPr>
              <a:t>):</a:t>
            </a:r>
            <a:endParaRPr lang="en-US" altLang="zh-CN" sz="1800" dirty="0">
              <a:effectLst/>
              <a:latin typeface="JetBrains Mono"/>
            </a:endParaRPr>
          </a:p>
        </p:txBody>
      </p:sp>
      <p:sp>
        <p:nvSpPr>
          <p:cNvPr id="8" name="矩形 7">
            <a:extLst>
              <a:ext uri="{FF2B5EF4-FFF2-40B4-BE49-F238E27FC236}">
                <a16:creationId xmlns:a16="http://schemas.microsoft.com/office/drawing/2014/main" id="{33A0C0A9-5FDD-4112-9D27-15820CD18F83}"/>
              </a:ext>
            </a:extLst>
          </p:cNvPr>
          <p:cNvSpPr/>
          <p:nvPr/>
        </p:nvSpPr>
        <p:spPr>
          <a:xfrm>
            <a:off x="1328614" y="1306624"/>
            <a:ext cx="5184576" cy="2122376"/>
          </a:xfrm>
          <a:prstGeom prst="rect">
            <a:avLst/>
          </a:prstGeom>
        </p:spPr>
        <p:txBody>
          <a:bodyPr wrap="square">
            <a:spAutoFit/>
          </a:bodyPr>
          <a:lstStyle/>
          <a:p>
            <a:pPr>
              <a:lnSpc>
                <a:spcPct val="150000"/>
              </a:lnSpc>
            </a:pPr>
            <a:r>
              <a:rPr lang="en-US" altLang="zh-CN" dirty="0">
                <a:latin typeface="JetBrains Mono"/>
              </a:rPr>
              <a:t>Image——PCA</a:t>
            </a:r>
            <a:r>
              <a:rPr lang="zh-CN" altLang="en-US" dirty="0">
                <a:latin typeface="JetBrains Mono"/>
              </a:rPr>
              <a:t>降维后的图像，</a:t>
            </a:r>
            <a:r>
              <a:rPr lang="en-US" altLang="zh-CN" dirty="0">
                <a:latin typeface="JetBrains Mono"/>
              </a:rPr>
              <a:t>[3 , 610, 340]</a:t>
            </a:r>
          </a:p>
          <a:p>
            <a:pPr>
              <a:lnSpc>
                <a:spcPct val="150000"/>
              </a:lnSpc>
            </a:pPr>
            <a:r>
              <a:rPr lang="en-US" altLang="zh-CN" sz="1800" dirty="0" err="1">
                <a:effectLst/>
                <a:latin typeface="JetBrains Mono"/>
              </a:rPr>
              <a:t>Windo</a:t>
            </a:r>
            <a:r>
              <a:rPr lang="en-US" altLang="zh-CN" dirty="0" err="1">
                <a:latin typeface="JetBrains Mono"/>
              </a:rPr>
              <a:t>w_size</a:t>
            </a:r>
            <a:r>
              <a:rPr lang="en-US" altLang="zh-CN" dirty="0">
                <a:latin typeface="JetBrains Mono"/>
              </a:rPr>
              <a:t>——</a:t>
            </a:r>
            <a:r>
              <a:rPr lang="zh-CN" altLang="en-US" dirty="0">
                <a:latin typeface="JetBrains Mono"/>
              </a:rPr>
              <a:t>图像窗口大小</a:t>
            </a:r>
            <a:endParaRPr lang="en-US" altLang="zh-CN" dirty="0">
              <a:latin typeface="JetBrains Mono"/>
            </a:endParaRPr>
          </a:p>
          <a:p>
            <a:pPr>
              <a:lnSpc>
                <a:spcPct val="150000"/>
              </a:lnSpc>
            </a:pPr>
            <a:r>
              <a:rPr lang="en-US" altLang="zh-CN" dirty="0">
                <a:latin typeface="JetBrains Mono"/>
              </a:rPr>
              <a:t>S</a:t>
            </a:r>
            <a:r>
              <a:rPr lang="en-US" altLang="zh-CN" sz="1800" dirty="0">
                <a:effectLst/>
                <a:latin typeface="JetBrains Mono"/>
              </a:rPr>
              <a:t>tep——</a:t>
            </a:r>
            <a:r>
              <a:rPr lang="zh-CN" altLang="en-US" sz="1800" dirty="0">
                <a:effectLst/>
                <a:latin typeface="JetBrains Mono"/>
              </a:rPr>
              <a:t>移动步长</a:t>
            </a:r>
            <a:endParaRPr lang="en-US" altLang="zh-CN" sz="1800" dirty="0">
              <a:effectLst/>
              <a:latin typeface="JetBrains Mono"/>
            </a:endParaRPr>
          </a:p>
          <a:p>
            <a:pPr>
              <a:lnSpc>
                <a:spcPct val="150000"/>
              </a:lnSpc>
            </a:pPr>
            <a:r>
              <a:rPr lang="en-US" altLang="zh-CN" dirty="0">
                <a:latin typeface="JetBrains Mono"/>
              </a:rPr>
              <a:t>Angles——</a:t>
            </a:r>
            <a:r>
              <a:rPr lang="zh-CN" altLang="en-US" dirty="0">
                <a:latin typeface="JetBrains Mono"/>
              </a:rPr>
              <a:t>移动角度</a:t>
            </a:r>
            <a:endParaRPr lang="en-US" altLang="zh-CN" dirty="0">
              <a:latin typeface="JetBrains Mono"/>
            </a:endParaRPr>
          </a:p>
          <a:p>
            <a:pPr>
              <a:lnSpc>
                <a:spcPct val="150000"/>
              </a:lnSpc>
            </a:pPr>
            <a:r>
              <a:rPr lang="en-US" altLang="zh-CN" sz="1800" dirty="0" err="1">
                <a:effectLst/>
                <a:latin typeface="JetBrains Mono"/>
              </a:rPr>
              <a:t>Gray_dim</a:t>
            </a:r>
            <a:r>
              <a:rPr lang="en-US" altLang="zh-CN" sz="1800" dirty="0">
                <a:effectLst/>
                <a:latin typeface="JetBrains Mono"/>
              </a:rPr>
              <a:t>——</a:t>
            </a:r>
            <a:r>
              <a:rPr lang="zh-CN" altLang="en-US" sz="1800" dirty="0">
                <a:effectLst/>
                <a:latin typeface="JetBrains Mono"/>
              </a:rPr>
              <a:t>量化的灰度值</a:t>
            </a:r>
            <a:endParaRPr lang="en-US" altLang="zh-CN" sz="1800" dirty="0">
              <a:effectLst/>
              <a:latin typeface="JetBrains Mono"/>
            </a:endParaRPr>
          </a:p>
        </p:txBody>
      </p:sp>
      <mc:AlternateContent xmlns:mc="http://schemas.openxmlformats.org/markup-compatibility/2006">
        <mc:Choice xmlns:a14="http://schemas.microsoft.com/office/drawing/2010/main" Requires="a14">
          <p:graphicFrame>
            <p:nvGraphicFramePr>
              <p:cNvPr id="6" name="表格 5">
                <a:extLst>
                  <a:ext uri="{FF2B5EF4-FFF2-40B4-BE49-F238E27FC236}">
                    <a16:creationId xmlns:a16="http://schemas.microsoft.com/office/drawing/2014/main" id="{E233F87D-D674-4D35-A83E-8C5993243F91}"/>
                  </a:ext>
                </a:extLst>
              </p:cNvPr>
              <p:cNvGraphicFramePr>
                <a:graphicFrameLocks noGrp="1"/>
              </p:cNvGraphicFramePr>
              <p:nvPr>
                <p:extLst>
                  <p:ext uri="{D42A27DB-BD31-4B8C-83A1-F6EECF244321}">
                    <p14:modId xmlns:p14="http://schemas.microsoft.com/office/powerpoint/2010/main" val="2284805214"/>
                  </p:ext>
                </p:extLst>
              </p:nvPr>
            </p:nvGraphicFramePr>
            <p:xfrm>
              <a:off x="1212304" y="4310380"/>
              <a:ext cx="6096000" cy="2231962"/>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785651392"/>
                        </a:ext>
                      </a:extLst>
                    </a:gridCol>
                    <a:gridCol w="3048000">
                      <a:extLst>
                        <a:ext uri="{9D8B030D-6E8A-4147-A177-3AD203B41FA5}">
                          <a16:colId xmlns:a16="http://schemas.microsoft.com/office/drawing/2014/main" val="3832237524"/>
                        </a:ext>
                      </a:extLst>
                    </a:gridCol>
                  </a:tblGrid>
                  <a:tr h="370840">
                    <a:tc>
                      <a:txBody>
                        <a:bodyPr/>
                        <a:lstStyle/>
                        <a:p>
                          <a:pPr algn="ctr"/>
                          <a:r>
                            <a:rPr lang="en-US" altLang="zh-CN" b="0" dirty="0">
                              <a:solidFill>
                                <a:schemeClr val="tx1"/>
                              </a:solidFill>
                            </a:rPr>
                            <a:t>Window size</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3</a:t>
                          </a:r>
                          <a:r>
                            <a:rPr lang="zh-CN" altLang="en-US" b="0" dirty="0">
                              <a:solidFill>
                                <a:schemeClr val="tx1"/>
                              </a:solidFill>
                            </a:rPr>
                            <a:t>， </a:t>
                          </a:r>
                          <a:r>
                            <a:rPr lang="en-US" altLang="zh-CN" b="0" dirty="0">
                              <a:solidFill>
                                <a:schemeClr val="tx1"/>
                              </a:solidFill>
                            </a:rPr>
                            <a:t>5</a:t>
                          </a:r>
                          <a:r>
                            <a:rPr lang="zh-CN" altLang="en-US" b="0" dirty="0">
                              <a:solidFill>
                                <a:schemeClr val="tx1"/>
                              </a:solidFill>
                            </a:rPr>
                            <a:t>， </a:t>
                          </a:r>
                          <a:r>
                            <a:rPr lang="en-US" altLang="zh-CN" b="0" dirty="0">
                              <a:solidFill>
                                <a:schemeClr val="tx1"/>
                              </a:solidFill>
                            </a:rPr>
                            <a:t>7</a:t>
                          </a:r>
                          <a:r>
                            <a:rPr lang="zh-CN" altLang="en-US" b="0" dirty="0">
                              <a:solidFill>
                                <a:schemeClr val="tx1"/>
                              </a:solidFill>
                            </a:rPr>
                            <a:t>， </a:t>
                          </a:r>
                          <a:r>
                            <a:rPr lang="en-US" altLang="zh-CN" b="0" dirty="0">
                              <a:solidFill>
                                <a:schemeClr val="tx1"/>
                              </a:solidFill>
                            </a:rPr>
                            <a:t>11</a:t>
                          </a:r>
                          <a:r>
                            <a:rPr lang="zh-CN" altLang="en-US" b="0" dirty="0">
                              <a:solidFill>
                                <a:schemeClr val="tx1"/>
                              </a:solidFill>
                            </a:rPr>
                            <a:t>， </a:t>
                          </a:r>
                          <a:r>
                            <a:rPr lang="en-US" altLang="zh-CN" b="0" dirty="0">
                              <a:solidFill>
                                <a:schemeClr val="tx1"/>
                              </a:solidFill>
                            </a:rPr>
                            <a:t>15</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322567"/>
                      </a:ext>
                    </a:extLst>
                  </a:tr>
                  <a:tr h="370840">
                    <a:tc>
                      <a:txBody>
                        <a:bodyPr/>
                        <a:lstStyle/>
                        <a:p>
                          <a:pPr algn="ctr"/>
                          <a:r>
                            <a:rPr lang="en-US" altLang="zh-CN" dirty="0"/>
                            <a:t>Step</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5925755"/>
                      </a:ext>
                    </a:extLst>
                  </a:tr>
                  <a:tr h="370840">
                    <a:tc>
                      <a:txBody>
                        <a:bodyPr/>
                        <a:lstStyle/>
                        <a:p>
                          <a:pPr algn="ctr"/>
                          <a:r>
                            <a:rPr lang="en-US" altLang="zh-CN" dirty="0"/>
                            <a:t>Angles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JetBrains Mono"/>
                            </a:rPr>
                            <a:t>[</a:t>
                          </a:r>
                          <a14:m>
                            <m:oMath xmlns:m="http://schemas.openxmlformats.org/officeDocument/2006/math">
                              <m:r>
                                <a:rPr lang="en-US" altLang="zh-CN" i="1" dirty="0" smtClean="0">
                                  <a:latin typeface="Cambria Math" panose="02040503050406030204" pitchFamily="18" charset="0"/>
                                </a:rPr>
                                <m:t>0,</m:t>
                              </m:r>
                              <m:f>
                                <m:fPr>
                                  <m:ctrlPr>
                                    <a:rPr lang="en-US" altLang="zh-CN" i="1" dirty="0" smtClean="0">
                                      <a:latin typeface="Cambria Math" panose="02040503050406030204" pitchFamily="18" charset="0"/>
                                    </a:rPr>
                                  </m:ctrlPr>
                                </m:fPr>
                                <m:num>
                                  <m:r>
                                    <a:rPr lang="en-US" altLang="zh-CN" b="0" i="1" dirty="0" smtClean="0">
                                      <a:latin typeface="Cambria Math" panose="02040503050406030204" pitchFamily="18" charset="0"/>
                                    </a:rPr>
                                    <m:t>𝜋</m:t>
                                  </m:r>
                                </m:num>
                                <m:den>
                                  <m:r>
                                    <a:rPr lang="en-US" altLang="zh-CN" i="1" dirty="0" smtClean="0">
                                      <a:latin typeface="Cambria Math" panose="02040503050406030204" pitchFamily="18" charset="0"/>
                                    </a:rPr>
                                    <m:t>4</m:t>
                                  </m:r>
                                </m:den>
                              </m:f>
                              <m:r>
                                <a:rPr lang="en-US" altLang="zh-CN" i="1" dirty="0" smtClean="0">
                                  <a:latin typeface="Cambria Math" panose="02040503050406030204" pitchFamily="18" charset="0"/>
                                </a:rPr>
                                <m:t>,</m:t>
                              </m:r>
                              <m:f>
                                <m:fPr>
                                  <m:ctrlPr>
                                    <a:rPr lang="en-US" altLang="zh-CN" i="1" dirty="0" smtClean="0">
                                      <a:latin typeface="Cambria Math" panose="02040503050406030204" pitchFamily="18" charset="0"/>
                                    </a:rPr>
                                  </m:ctrlPr>
                                </m:fPr>
                                <m:num>
                                  <m:r>
                                    <a:rPr lang="en-US" altLang="zh-CN" b="0" i="1" dirty="0" smtClean="0">
                                      <a:latin typeface="Cambria Math" panose="02040503050406030204" pitchFamily="18" charset="0"/>
                                    </a:rPr>
                                    <m:t>𝜋</m:t>
                                  </m:r>
                                </m:num>
                                <m:den>
                                  <m:r>
                                    <a:rPr lang="en-US" altLang="zh-CN" i="1" dirty="0" smtClean="0">
                                      <a:latin typeface="Cambria Math" panose="02040503050406030204" pitchFamily="18" charset="0"/>
                                    </a:rPr>
                                    <m:t>2</m:t>
                                  </m:r>
                                </m:den>
                              </m:f>
                              <m:r>
                                <a:rPr lang="en-US" altLang="zh-CN"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i="1" dirty="0" smtClean="0">
                                      <a:latin typeface="Cambria Math" panose="02040503050406030204" pitchFamily="18" charset="0"/>
                                    </a:rPr>
                                    <m:t>3</m:t>
                                  </m:r>
                                  <m:r>
                                    <a:rPr lang="en-US" altLang="zh-CN" b="0" i="1" dirty="0" smtClean="0">
                                      <a:latin typeface="Cambria Math" panose="02040503050406030204" pitchFamily="18" charset="0"/>
                                    </a:rPr>
                                    <m:t>𝜋</m:t>
                                  </m:r>
                                </m:num>
                                <m:den>
                                  <m:r>
                                    <a:rPr lang="en-US" altLang="zh-CN" b="0" i="1" dirty="0" smtClean="0">
                                      <a:latin typeface="Cambria Math" panose="02040503050406030204" pitchFamily="18" charset="0"/>
                                    </a:rPr>
                                    <m:t>4</m:t>
                                  </m:r>
                                </m:den>
                              </m:f>
                            </m:oMath>
                          </a14:m>
                          <a:r>
                            <a:rPr lang="en-US" altLang="zh-CN" dirty="0">
                              <a:latin typeface="JetBrains Mono"/>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768302"/>
                      </a:ext>
                    </a:extLst>
                  </a:tr>
                  <a:tr h="370840">
                    <a:tc>
                      <a:txBody>
                        <a:bodyPr/>
                        <a:lstStyle/>
                        <a:p>
                          <a:pPr algn="ctr"/>
                          <a:r>
                            <a:rPr lang="en-US" altLang="zh-CN" dirty="0"/>
                            <a:t>Gray dim</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4258706"/>
                      </a:ext>
                    </a:extLst>
                  </a:tr>
                  <a:tr h="370840">
                    <a:tc>
                      <a:txBody>
                        <a:bodyPr/>
                        <a:lstStyle/>
                        <a:p>
                          <a:pPr algn="ctr"/>
                          <a:r>
                            <a:rPr lang="zh-CN" altLang="en-US" dirty="0"/>
                            <a:t>特征统计量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latin typeface="JetBrains Mono"/>
                            </a:rPr>
                            <a:t>能量、熵、相关性、非相似性、同质性</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7225010"/>
                      </a:ext>
                    </a:extLst>
                  </a:tr>
                </a:tbl>
              </a:graphicData>
            </a:graphic>
          </p:graphicFrame>
        </mc:Choice>
        <mc:Fallback>
          <p:graphicFrame>
            <p:nvGraphicFramePr>
              <p:cNvPr id="6" name="表格 5">
                <a:extLst>
                  <a:ext uri="{FF2B5EF4-FFF2-40B4-BE49-F238E27FC236}">
                    <a16:creationId xmlns:a16="http://schemas.microsoft.com/office/drawing/2014/main" id="{E233F87D-D674-4D35-A83E-8C5993243F91}"/>
                  </a:ext>
                </a:extLst>
              </p:cNvPr>
              <p:cNvGraphicFramePr>
                <a:graphicFrameLocks noGrp="1"/>
              </p:cNvGraphicFramePr>
              <p:nvPr>
                <p:extLst>
                  <p:ext uri="{D42A27DB-BD31-4B8C-83A1-F6EECF244321}">
                    <p14:modId xmlns:p14="http://schemas.microsoft.com/office/powerpoint/2010/main" val="2284805214"/>
                  </p:ext>
                </p:extLst>
              </p:nvPr>
            </p:nvGraphicFramePr>
            <p:xfrm>
              <a:off x="1212304" y="4310380"/>
              <a:ext cx="6096000" cy="2231962"/>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785651392"/>
                        </a:ext>
                      </a:extLst>
                    </a:gridCol>
                    <a:gridCol w="3048000">
                      <a:extLst>
                        <a:ext uri="{9D8B030D-6E8A-4147-A177-3AD203B41FA5}">
                          <a16:colId xmlns:a16="http://schemas.microsoft.com/office/drawing/2014/main" val="3832237524"/>
                        </a:ext>
                      </a:extLst>
                    </a:gridCol>
                  </a:tblGrid>
                  <a:tr h="370840">
                    <a:tc>
                      <a:txBody>
                        <a:bodyPr/>
                        <a:lstStyle/>
                        <a:p>
                          <a:pPr algn="ctr"/>
                          <a:r>
                            <a:rPr lang="en-US" altLang="zh-CN" b="0" dirty="0">
                              <a:solidFill>
                                <a:schemeClr val="tx1"/>
                              </a:solidFill>
                            </a:rPr>
                            <a:t>Window size</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3</a:t>
                          </a:r>
                          <a:r>
                            <a:rPr lang="zh-CN" altLang="en-US" b="0" dirty="0">
                              <a:solidFill>
                                <a:schemeClr val="tx1"/>
                              </a:solidFill>
                            </a:rPr>
                            <a:t>， </a:t>
                          </a:r>
                          <a:r>
                            <a:rPr lang="en-US" altLang="zh-CN" b="0" dirty="0">
                              <a:solidFill>
                                <a:schemeClr val="tx1"/>
                              </a:solidFill>
                            </a:rPr>
                            <a:t>5</a:t>
                          </a:r>
                          <a:r>
                            <a:rPr lang="zh-CN" altLang="en-US" b="0" dirty="0">
                              <a:solidFill>
                                <a:schemeClr val="tx1"/>
                              </a:solidFill>
                            </a:rPr>
                            <a:t>， </a:t>
                          </a:r>
                          <a:r>
                            <a:rPr lang="en-US" altLang="zh-CN" b="0" dirty="0">
                              <a:solidFill>
                                <a:schemeClr val="tx1"/>
                              </a:solidFill>
                            </a:rPr>
                            <a:t>7</a:t>
                          </a:r>
                          <a:r>
                            <a:rPr lang="zh-CN" altLang="en-US" b="0" dirty="0">
                              <a:solidFill>
                                <a:schemeClr val="tx1"/>
                              </a:solidFill>
                            </a:rPr>
                            <a:t>， </a:t>
                          </a:r>
                          <a:r>
                            <a:rPr lang="en-US" altLang="zh-CN" b="0" dirty="0">
                              <a:solidFill>
                                <a:schemeClr val="tx1"/>
                              </a:solidFill>
                            </a:rPr>
                            <a:t>11</a:t>
                          </a:r>
                          <a:r>
                            <a:rPr lang="zh-CN" altLang="en-US" b="0" dirty="0">
                              <a:solidFill>
                                <a:schemeClr val="tx1"/>
                              </a:solidFill>
                            </a:rPr>
                            <a:t>， </a:t>
                          </a:r>
                          <a:r>
                            <a:rPr lang="en-US" altLang="zh-CN" b="0" dirty="0">
                              <a:solidFill>
                                <a:schemeClr val="tx1"/>
                              </a:solidFill>
                            </a:rPr>
                            <a:t>15</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322567"/>
                      </a:ext>
                    </a:extLst>
                  </a:tr>
                  <a:tr h="370840">
                    <a:tc>
                      <a:txBody>
                        <a:bodyPr/>
                        <a:lstStyle/>
                        <a:p>
                          <a:pPr algn="ctr"/>
                          <a:r>
                            <a:rPr lang="en-US" altLang="zh-CN" dirty="0"/>
                            <a:t>Step</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5925755"/>
                      </a:ext>
                    </a:extLst>
                  </a:tr>
                  <a:tr h="479362">
                    <a:tc>
                      <a:txBody>
                        <a:bodyPr/>
                        <a:lstStyle/>
                        <a:p>
                          <a:pPr algn="ctr"/>
                          <a:r>
                            <a:rPr lang="en-US" altLang="zh-CN" dirty="0"/>
                            <a:t>Angles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0400" t="-164557" r="-400" b="-225316"/>
                          </a:stretch>
                        </a:blipFill>
                      </a:tcPr>
                    </a:tc>
                    <a:extLst>
                      <a:ext uri="{0D108BD9-81ED-4DB2-BD59-A6C34878D82A}">
                        <a16:rowId xmlns:a16="http://schemas.microsoft.com/office/drawing/2014/main" val="2942768302"/>
                      </a:ext>
                    </a:extLst>
                  </a:tr>
                  <a:tr h="370840">
                    <a:tc>
                      <a:txBody>
                        <a:bodyPr/>
                        <a:lstStyle/>
                        <a:p>
                          <a:pPr algn="ctr"/>
                          <a:r>
                            <a:rPr lang="en-US" altLang="zh-CN" dirty="0"/>
                            <a:t>Gray dim</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4258706"/>
                      </a:ext>
                    </a:extLst>
                  </a:tr>
                  <a:tr h="640080">
                    <a:tc>
                      <a:txBody>
                        <a:bodyPr/>
                        <a:lstStyle/>
                        <a:p>
                          <a:pPr algn="ctr"/>
                          <a:r>
                            <a:rPr lang="zh-CN" altLang="en-US" dirty="0"/>
                            <a:t>特征统计量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latin typeface="JetBrains Mono"/>
                            </a:rPr>
                            <a:t>能量、熵、相关性、非相似性、同质性</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7225010"/>
                      </a:ext>
                    </a:extLst>
                  </a:tr>
                </a:tbl>
              </a:graphicData>
            </a:graphic>
          </p:graphicFrame>
        </mc:Fallback>
      </mc:AlternateContent>
      <p:sp>
        <p:nvSpPr>
          <p:cNvPr id="7" name="文本框 6">
            <a:extLst>
              <a:ext uri="{FF2B5EF4-FFF2-40B4-BE49-F238E27FC236}">
                <a16:creationId xmlns:a16="http://schemas.microsoft.com/office/drawing/2014/main" id="{42069943-444F-4E58-842A-6F3B52EBC74B}"/>
              </a:ext>
            </a:extLst>
          </p:cNvPr>
          <p:cNvSpPr txBox="1"/>
          <p:nvPr/>
        </p:nvSpPr>
        <p:spPr>
          <a:xfrm>
            <a:off x="691455" y="3789040"/>
            <a:ext cx="2141984" cy="369332"/>
          </a:xfrm>
          <a:prstGeom prst="rect">
            <a:avLst/>
          </a:prstGeom>
          <a:noFill/>
        </p:spPr>
        <p:txBody>
          <a:bodyPr wrap="square" rtlCol="0">
            <a:spAutoFit/>
          </a:bodyPr>
          <a:lstStyle/>
          <a:p>
            <a:r>
              <a:rPr lang="zh-CN" altLang="en-US" b="1" dirty="0"/>
              <a:t>实验参数设置</a:t>
            </a:r>
          </a:p>
        </p:txBody>
      </p:sp>
    </p:spTree>
    <p:extLst>
      <p:ext uri="{BB962C8B-B14F-4D97-AF65-F5344CB8AC3E}">
        <p14:creationId xmlns:p14="http://schemas.microsoft.com/office/powerpoint/2010/main" val="4111243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a:extLst>
              <a:ext uri="{FF2B5EF4-FFF2-40B4-BE49-F238E27FC236}">
                <a16:creationId xmlns:a16="http://schemas.microsoft.com/office/drawing/2014/main" id="{3AA81A7E-DBC8-4151-A46D-5E29F534B6A9}"/>
              </a:ext>
            </a:extLst>
          </p:cNvPr>
          <p:cNvPicPr>
            <a:picLocks noChangeAspect="1"/>
          </p:cNvPicPr>
          <p:nvPr/>
        </p:nvPicPr>
        <p:blipFill rotWithShape="1">
          <a:blip r:embed="rId3">
            <a:extLst>
              <a:ext uri="{28A0092B-C50C-407E-A947-70E740481C1C}">
                <a14:useLocalDpi xmlns:a14="http://schemas.microsoft.com/office/drawing/2010/main" val="0"/>
              </a:ext>
            </a:extLst>
          </a:blip>
          <a:srcRect r="50782"/>
          <a:stretch/>
        </p:blipFill>
        <p:spPr>
          <a:xfrm>
            <a:off x="5629597" y="2064206"/>
            <a:ext cx="2880320" cy="4389129"/>
          </a:xfrm>
          <a:prstGeom prst="rect">
            <a:avLst/>
          </a:prstGeom>
        </p:spPr>
      </p:pic>
      <p:pic>
        <p:nvPicPr>
          <p:cNvPr id="37" name="图片 36">
            <a:extLst>
              <a:ext uri="{FF2B5EF4-FFF2-40B4-BE49-F238E27FC236}">
                <a16:creationId xmlns:a16="http://schemas.microsoft.com/office/drawing/2014/main" id="{BCA030B3-72D1-4001-8DE4-B17485A88998}"/>
              </a:ext>
            </a:extLst>
          </p:cNvPr>
          <p:cNvPicPr>
            <a:picLocks noChangeAspect="1"/>
          </p:cNvPicPr>
          <p:nvPr/>
        </p:nvPicPr>
        <p:blipFill rotWithShape="1">
          <a:blip r:embed="rId4">
            <a:extLst>
              <a:ext uri="{28A0092B-C50C-407E-A947-70E740481C1C}">
                <a14:useLocalDpi xmlns:a14="http://schemas.microsoft.com/office/drawing/2010/main" val="0"/>
              </a:ext>
            </a:extLst>
          </a:blip>
          <a:srcRect r="50782"/>
          <a:stretch/>
        </p:blipFill>
        <p:spPr>
          <a:xfrm>
            <a:off x="2987824" y="2064207"/>
            <a:ext cx="2880320" cy="4389129"/>
          </a:xfrm>
          <a:prstGeom prst="rect">
            <a:avLst/>
          </a:prstGeom>
        </p:spPr>
      </p:pic>
      <p:pic>
        <p:nvPicPr>
          <p:cNvPr id="34" name="图片 33">
            <a:extLst>
              <a:ext uri="{FF2B5EF4-FFF2-40B4-BE49-F238E27FC236}">
                <a16:creationId xmlns:a16="http://schemas.microsoft.com/office/drawing/2014/main" id="{589C59DF-B0E7-46CE-9FC8-0058D8B3A39C}"/>
              </a:ext>
            </a:extLst>
          </p:cNvPr>
          <p:cNvPicPr>
            <a:picLocks noChangeAspect="1"/>
          </p:cNvPicPr>
          <p:nvPr/>
        </p:nvPicPr>
        <p:blipFill rotWithShape="1">
          <a:blip r:embed="rId5">
            <a:extLst>
              <a:ext uri="{28A0092B-C50C-407E-A947-70E740481C1C}">
                <a14:useLocalDpi xmlns:a14="http://schemas.microsoft.com/office/drawing/2010/main" val="0"/>
              </a:ext>
            </a:extLst>
          </a:blip>
          <a:srcRect r="50782"/>
          <a:stretch/>
        </p:blipFill>
        <p:spPr>
          <a:xfrm>
            <a:off x="323528" y="2064207"/>
            <a:ext cx="2880320" cy="4389129"/>
          </a:xfrm>
          <a:prstGeom prst="rect">
            <a:avLst/>
          </a:prstGeom>
        </p:spPr>
      </p:pic>
      <p:sp>
        <p:nvSpPr>
          <p:cNvPr id="21" name="矩形 2"/>
          <p:cNvSpPr/>
          <p:nvPr/>
        </p:nvSpPr>
        <p:spPr bwMode="auto">
          <a:xfrm>
            <a:off x="0" y="0"/>
            <a:ext cx="9144000" cy="836613"/>
          </a:xfrm>
          <a:prstGeom prst="rect">
            <a:avLst/>
          </a:prstGeom>
          <a:solidFill>
            <a:schemeClr val="tx2"/>
          </a:solidFill>
          <a:ln w="9525" cap="flat" cmpd="sng" algn="ctr">
            <a:noFill/>
            <a:prstDash val="solid"/>
            <a:round/>
            <a:headEnd type="none" w="med" len="med"/>
            <a:tailEnd type="none" w="med" len="med"/>
          </a:ln>
          <a:effectLst/>
        </p:spPr>
        <p:txBody>
          <a:bodyPr anchor="ctr"/>
          <a:lstStyle/>
          <a:p>
            <a:pPr eaLnBrk="1" hangingPunct="1">
              <a:defRPr/>
            </a:pPr>
            <a:r>
              <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特征提取</a:t>
            </a:r>
            <a:r>
              <a:rPr lang="en-US" altLang="zh-CN"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——GLCM</a:t>
            </a: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26E56AB2-2E35-48BC-9D30-C200FE02DCB4}"/>
              </a:ext>
            </a:extLst>
          </p:cNvPr>
          <p:cNvSpPr txBox="1"/>
          <p:nvPr/>
        </p:nvSpPr>
        <p:spPr>
          <a:xfrm>
            <a:off x="2627784" y="1043444"/>
            <a:ext cx="3528392" cy="369332"/>
          </a:xfrm>
          <a:prstGeom prst="rect">
            <a:avLst/>
          </a:prstGeom>
          <a:noFill/>
        </p:spPr>
        <p:txBody>
          <a:bodyPr wrap="square">
            <a:spAutoFit/>
          </a:bodyPr>
          <a:lstStyle/>
          <a:p>
            <a:r>
              <a:rPr lang="zh-CN" altLang="en-US" dirty="0">
                <a:latin typeface="system-ui"/>
              </a:rPr>
              <a:t>不同窗大小对于分类精度的影响</a:t>
            </a:r>
            <a:endParaRPr lang="zh-CN" altLang="en-US" dirty="0"/>
          </a:p>
        </p:txBody>
      </p:sp>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655B3B19-5F44-4333-BEF2-C6A47E5AF085}"/>
                  </a:ext>
                </a:extLst>
              </p:cNvPr>
              <p:cNvSpPr txBox="1"/>
              <p:nvPr/>
            </p:nvSpPr>
            <p:spPr>
              <a:xfrm>
                <a:off x="971600" y="1412776"/>
                <a:ext cx="6480720" cy="84696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m>
                        <m:mPr>
                          <m:mcs>
                            <m:mc>
                              <m:mcPr>
                                <m:count m:val="8"/>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𝑤𝑖𝑛𝑑𝑜𝑤</m:t>
                            </m:r>
                            <m:r>
                              <a:rPr lang="en-US" altLang="zh-CN" b="0" i="1" smtClean="0">
                                <a:latin typeface="Cambria Math" panose="02040503050406030204" pitchFamily="18" charset="0"/>
                              </a:rPr>
                              <m:t> </m:t>
                            </m:r>
                            <m:r>
                              <a:rPr lang="en-US" altLang="zh-CN" b="0" i="1" smtClean="0">
                                <a:latin typeface="Cambria Math" panose="02040503050406030204" pitchFamily="18" charset="0"/>
                              </a:rPr>
                              <m:t>𝑠𝑖𝑧𝑒</m:t>
                            </m:r>
                          </m:e>
                          <m:e>
                            <m:r>
                              <a:rPr lang="en-US" altLang="zh-CN" b="0" i="1" smtClean="0">
                                <a:latin typeface="Cambria Math" panose="02040503050406030204" pitchFamily="18" charset="0"/>
                              </a:rPr>
                              <m:t>3</m:t>
                            </m:r>
                          </m:e>
                          <m:e>
                            <m:r>
                              <a:rPr lang="en-US" altLang="zh-CN" b="0" i="1" smtClean="0">
                                <a:latin typeface="Cambria Math" panose="02040503050406030204" pitchFamily="18" charset="0"/>
                              </a:rPr>
                              <m:t>5</m:t>
                            </m:r>
                          </m:e>
                          <m:e>
                            <m:r>
                              <a:rPr lang="en-US" altLang="zh-CN" b="0" i="1" smtClean="0">
                                <a:latin typeface="Cambria Math" panose="02040503050406030204" pitchFamily="18" charset="0"/>
                              </a:rPr>
                              <m:t>7</m:t>
                            </m:r>
                          </m:e>
                          <m:e>
                            <m:r>
                              <a:rPr lang="en-US" altLang="zh-CN" b="0" i="1" smtClean="0">
                                <a:latin typeface="Cambria Math" panose="02040503050406030204" pitchFamily="18" charset="0"/>
                              </a:rPr>
                              <m:t>11</m:t>
                            </m:r>
                          </m:e>
                          <m:e>
                            <m:r>
                              <a:rPr lang="en-US" altLang="zh-CN" b="0" i="1" smtClean="0">
                                <a:latin typeface="Cambria Math" panose="02040503050406030204" pitchFamily="18" charset="0"/>
                              </a:rPr>
                              <m:t>15</m:t>
                            </m:r>
                          </m:e>
                          <m:e>
                            <m:r>
                              <a:rPr lang="en-US" altLang="zh-CN" b="0" i="1" smtClean="0">
                                <a:latin typeface="Cambria Math" panose="02040503050406030204" pitchFamily="18" charset="0"/>
                              </a:rPr>
                              <m:t>19</m:t>
                            </m:r>
                          </m:e>
                          <m:e>
                            <m:r>
                              <a:rPr lang="en-US" altLang="zh-CN" b="0" i="1" smtClean="0">
                                <a:latin typeface="Cambria Math" panose="02040503050406030204" pitchFamily="18" charset="0"/>
                              </a:rPr>
                              <m:t>25</m:t>
                            </m:r>
                          </m:e>
                        </m:mr>
                        <m:mr>
                          <m:e>
                            <m:r>
                              <a:rPr lang="en-US" altLang="zh-CN" b="0" i="1" smtClean="0">
                                <a:latin typeface="Cambria Math" panose="02040503050406030204" pitchFamily="18" charset="0"/>
                              </a:rPr>
                              <m:t>𝑡𝑟𝑎𝑖𝑛</m:t>
                            </m:r>
                            <m:r>
                              <a:rPr lang="en-US" altLang="zh-CN" b="0" i="1" smtClean="0">
                                <a:latin typeface="Cambria Math" panose="02040503050406030204" pitchFamily="18" charset="0"/>
                              </a:rPr>
                              <m:t> </m:t>
                            </m:r>
                            <m:r>
                              <a:rPr lang="en-US" altLang="zh-CN" b="0" i="1" smtClean="0">
                                <a:latin typeface="Cambria Math" panose="02040503050406030204" pitchFamily="18" charset="0"/>
                              </a:rPr>
                              <m:t>𝑎𝑐𝑐</m:t>
                            </m:r>
                          </m:e>
                          <m:e>
                            <m:r>
                              <a:rPr lang="en-US" altLang="zh-CN" b="0" i="1" smtClean="0">
                                <a:latin typeface="Cambria Math" panose="02040503050406030204" pitchFamily="18" charset="0"/>
                              </a:rPr>
                              <m:t>0.812</m:t>
                            </m:r>
                          </m:e>
                          <m:e>
                            <m:r>
                              <a:rPr lang="en-US" altLang="zh-CN" b="0" i="1" smtClean="0">
                                <a:latin typeface="Cambria Math" panose="02040503050406030204" pitchFamily="18" charset="0"/>
                              </a:rPr>
                              <m:t>0.847</m:t>
                            </m:r>
                          </m:e>
                          <m:e>
                            <m:r>
                              <a:rPr lang="en-US" altLang="zh-CN" b="0" i="1" smtClean="0">
                                <a:latin typeface="Cambria Math" panose="02040503050406030204" pitchFamily="18" charset="0"/>
                              </a:rPr>
                              <m:t>0.868</m:t>
                            </m:r>
                          </m:e>
                          <m:e>
                            <m:r>
                              <a:rPr lang="en-US" altLang="zh-CN" b="0" i="1" smtClean="0">
                                <a:latin typeface="Cambria Math" panose="02040503050406030204" pitchFamily="18" charset="0"/>
                              </a:rPr>
                              <m:t>0.889</m:t>
                            </m:r>
                          </m:e>
                          <m:e>
                            <m:r>
                              <a:rPr lang="en-US" altLang="zh-CN" b="0" i="1" smtClean="0">
                                <a:latin typeface="Cambria Math" panose="02040503050406030204" pitchFamily="18" charset="0"/>
                              </a:rPr>
                              <m:t>0.906</m:t>
                            </m:r>
                          </m:e>
                          <m:e>
                            <m:r>
                              <a:rPr lang="en-US" altLang="zh-CN" b="0" i="1" smtClean="0">
                                <a:latin typeface="Cambria Math" panose="02040503050406030204" pitchFamily="18" charset="0"/>
                              </a:rPr>
                              <m:t>0.922</m:t>
                            </m:r>
                          </m:e>
                          <m:e>
                            <m:r>
                              <a:rPr lang="en-US" altLang="zh-CN" b="0" i="1" smtClean="0">
                                <a:latin typeface="Cambria Math" panose="02040503050406030204" pitchFamily="18" charset="0"/>
                              </a:rPr>
                              <m:t>0.923</m:t>
                            </m:r>
                          </m:e>
                        </m:mr>
                        <m:mr>
                          <m:e>
                            <m:r>
                              <a:rPr lang="en-US" altLang="zh-CN" b="0" i="1" smtClean="0">
                                <a:latin typeface="Cambria Math" panose="02040503050406030204" pitchFamily="18" charset="0"/>
                              </a:rPr>
                              <m:t>𝑡𝑒𝑠𝑡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𝑎𝑐𝑐</m:t>
                            </m:r>
                          </m:e>
                          <m:e>
                            <m:r>
                              <a:rPr lang="en-US" altLang="zh-CN" b="0" i="1" smtClean="0">
                                <a:latin typeface="Cambria Math" panose="02040503050406030204" pitchFamily="18" charset="0"/>
                              </a:rPr>
                              <m:t>0.797</m:t>
                            </m:r>
                          </m:e>
                          <m:e>
                            <m:r>
                              <a:rPr lang="en-US" altLang="zh-CN" b="0" i="1" smtClean="0">
                                <a:latin typeface="Cambria Math" panose="02040503050406030204" pitchFamily="18" charset="0"/>
                              </a:rPr>
                              <m:t>0.839</m:t>
                            </m:r>
                          </m:e>
                          <m:e>
                            <m:r>
                              <a:rPr lang="en-US" altLang="zh-CN" b="0" i="1" smtClean="0">
                                <a:latin typeface="Cambria Math" panose="02040503050406030204" pitchFamily="18" charset="0"/>
                              </a:rPr>
                              <m:t>0.863</m:t>
                            </m:r>
                          </m:e>
                          <m:e>
                            <m:r>
                              <a:rPr lang="en-US" altLang="zh-CN" b="0" i="1" smtClean="0">
                                <a:latin typeface="Cambria Math" panose="02040503050406030204" pitchFamily="18" charset="0"/>
                              </a:rPr>
                              <m:t>0.889</m:t>
                            </m:r>
                          </m:e>
                          <m:e>
                            <m:r>
                              <a:rPr lang="en-US" altLang="zh-CN" b="0" i="1" smtClean="0">
                                <a:latin typeface="Cambria Math" panose="02040503050406030204" pitchFamily="18" charset="0"/>
                              </a:rPr>
                              <m:t>0.909</m:t>
                            </m:r>
                          </m:e>
                          <m:e>
                            <m:r>
                              <a:rPr lang="en-US" altLang="zh-CN" b="0" i="1" smtClean="0">
                                <a:latin typeface="Cambria Math" panose="02040503050406030204" pitchFamily="18" charset="0"/>
                              </a:rPr>
                              <m:t>0.922</m:t>
                            </m:r>
                          </m:e>
                          <m:e>
                            <m:r>
                              <a:rPr lang="en-US" altLang="zh-CN" b="0" i="1" smtClean="0">
                                <a:latin typeface="Cambria Math" panose="02040503050406030204" pitchFamily="18" charset="0"/>
                              </a:rPr>
                              <m:t>0.927</m:t>
                            </m:r>
                          </m:e>
                        </m:mr>
                      </m:m>
                    </m:oMath>
                  </m:oMathPara>
                </a14:m>
                <a:endParaRPr lang="zh-CN" altLang="en-US" dirty="0"/>
              </a:p>
            </p:txBody>
          </p:sp>
        </mc:Choice>
        <mc:Fallback>
          <p:sp>
            <p:nvSpPr>
              <p:cNvPr id="17" name="文本框 16">
                <a:extLst>
                  <a:ext uri="{FF2B5EF4-FFF2-40B4-BE49-F238E27FC236}">
                    <a16:creationId xmlns:a16="http://schemas.microsoft.com/office/drawing/2014/main" id="{655B3B19-5F44-4333-BEF2-C6A47E5AF085}"/>
                  </a:ext>
                </a:extLst>
              </p:cNvPr>
              <p:cNvSpPr txBox="1">
                <a:spLocks noRot="1" noChangeAspect="1" noMove="1" noResize="1" noEditPoints="1" noAdjustHandles="1" noChangeArrowheads="1" noChangeShapeType="1" noTextEdit="1"/>
              </p:cNvSpPr>
              <p:nvPr/>
            </p:nvSpPr>
            <p:spPr>
              <a:xfrm>
                <a:off x="971600" y="1412776"/>
                <a:ext cx="6480720" cy="846963"/>
              </a:xfrm>
              <a:prstGeom prst="rect">
                <a:avLst/>
              </a:prstGeom>
              <a:blipFill>
                <a:blip r:embed="rId6"/>
                <a:stretch>
                  <a:fillRect r="-5550"/>
                </a:stretch>
              </a:blipFill>
            </p:spPr>
            <p:txBody>
              <a:bodyPr/>
              <a:lstStyle/>
              <a:p>
                <a:r>
                  <a:rPr lang="zh-CN" altLang="en-US">
                    <a:noFill/>
                  </a:rPr>
                  <a:t> </a:t>
                </a:r>
              </a:p>
            </p:txBody>
          </p:sp>
        </mc:Fallback>
      </mc:AlternateContent>
      <p:cxnSp>
        <p:nvCxnSpPr>
          <p:cNvPr id="20" name="直接连接符 19">
            <a:extLst>
              <a:ext uri="{FF2B5EF4-FFF2-40B4-BE49-F238E27FC236}">
                <a16:creationId xmlns:a16="http://schemas.microsoft.com/office/drawing/2014/main" id="{F41F8BCD-999C-4D6E-9970-B6094DAEDADF}"/>
              </a:ext>
            </a:extLst>
          </p:cNvPr>
          <p:cNvCxnSpPr>
            <a:cxnSpLocks/>
          </p:cNvCxnSpPr>
          <p:nvPr/>
        </p:nvCxnSpPr>
        <p:spPr>
          <a:xfrm>
            <a:off x="1043608" y="1412776"/>
            <a:ext cx="6840760"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29423B4D-0A13-493A-99F7-974CA075CFCF}"/>
              </a:ext>
            </a:extLst>
          </p:cNvPr>
          <p:cNvCxnSpPr>
            <a:cxnSpLocks/>
          </p:cNvCxnSpPr>
          <p:nvPr/>
        </p:nvCxnSpPr>
        <p:spPr>
          <a:xfrm>
            <a:off x="1043608" y="1700808"/>
            <a:ext cx="6840760"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67266CCD-CDF8-4AAC-9B2F-04232941C431}"/>
              </a:ext>
            </a:extLst>
          </p:cNvPr>
          <p:cNvCxnSpPr>
            <a:cxnSpLocks/>
          </p:cNvCxnSpPr>
          <p:nvPr/>
        </p:nvCxnSpPr>
        <p:spPr>
          <a:xfrm>
            <a:off x="1043608" y="2276872"/>
            <a:ext cx="6840760" cy="0"/>
          </a:xfrm>
          <a:prstGeom prst="line">
            <a:avLst/>
          </a:prstGeom>
          <a:ln w="15875"/>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5" name="矩形 34">
                <a:extLst>
                  <a:ext uri="{FF2B5EF4-FFF2-40B4-BE49-F238E27FC236}">
                    <a16:creationId xmlns:a16="http://schemas.microsoft.com/office/drawing/2014/main" id="{6B806627-A51A-4BDC-A716-658A4599CB2A}"/>
                  </a:ext>
                </a:extLst>
              </p:cNvPr>
              <p:cNvSpPr/>
              <p:nvPr/>
            </p:nvSpPr>
            <p:spPr>
              <a:xfrm>
                <a:off x="899592" y="6156012"/>
                <a:ext cx="194053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brk m:alnAt="7"/>
                        </m:rPr>
                        <a:rPr lang="en-US" altLang="zh-CN" i="1" smtClean="0">
                          <a:latin typeface="Cambria Math" panose="02040503050406030204" pitchFamily="18" charset="0"/>
                        </a:rPr>
                        <m:t>𝑤</m:t>
                      </m:r>
                      <m:r>
                        <a:rPr lang="en-US" altLang="zh-CN" i="1">
                          <a:latin typeface="Cambria Math" panose="02040503050406030204" pitchFamily="18" charset="0"/>
                        </a:rPr>
                        <m:t>𝑖𝑛𝑑𝑜𝑤</m:t>
                      </m:r>
                      <m:r>
                        <a:rPr lang="en-US" altLang="zh-CN" i="1">
                          <a:latin typeface="Cambria Math" panose="02040503050406030204" pitchFamily="18" charset="0"/>
                        </a:rPr>
                        <m:t> </m:t>
                      </m:r>
                      <m:r>
                        <a:rPr lang="en-US" altLang="zh-CN" i="1">
                          <a:latin typeface="Cambria Math" panose="02040503050406030204" pitchFamily="18" charset="0"/>
                        </a:rPr>
                        <m:t>𝑠𝑖𝑧𝑒</m:t>
                      </m:r>
                      <m:r>
                        <a:rPr lang="en-US" altLang="zh-CN" b="0" i="1" smtClean="0">
                          <a:latin typeface="Cambria Math" panose="02040503050406030204" pitchFamily="18" charset="0"/>
                        </a:rPr>
                        <m:t>=3</m:t>
                      </m:r>
                    </m:oMath>
                  </m:oMathPara>
                </a14:m>
                <a:endParaRPr lang="zh-CN" altLang="en-US" dirty="0"/>
              </a:p>
            </p:txBody>
          </p:sp>
        </mc:Choice>
        <mc:Fallback>
          <p:sp>
            <p:nvSpPr>
              <p:cNvPr id="35" name="矩形 34">
                <a:extLst>
                  <a:ext uri="{FF2B5EF4-FFF2-40B4-BE49-F238E27FC236}">
                    <a16:creationId xmlns:a16="http://schemas.microsoft.com/office/drawing/2014/main" id="{6B806627-A51A-4BDC-A716-658A4599CB2A}"/>
                  </a:ext>
                </a:extLst>
              </p:cNvPr>
              <p:cNvSpPr>
                <a:spLocks noRot="1" noChangeAspect="1" noMove="1" noResize="1" noEditPoints="1" noAdjustHandles="1" noChangeArrowheads="1" noChangeShapeType="1" noTextEdit="1"/>
              </p:cNvSpPr>
              <p:nvPr/>
            </p:nvSpPr>
            <p:spPr>
              <a:xfrm>
                <a:off x="899592" y="6156012"/>
                <a:ext cx="1940531"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矩形 37">
                <a:extLst>
                  <a:ext uri="{FF2B5EF4-FFF2-40B4-BE49-F238E27FC236}">
                    <a16:creationId xmlns:a16="http://schemas.microsoft.com/office/drawing/2014/main" id="{76AAA8A8-F755-4D9C-AEC4-D15C7CA486CA}"/>
                  </a:ext>
                </a:extLst>
              </p:cNvPr>
              <p:cNvSpPr/>
              <p:nvPr/>
            </p:nvSpPr>
            <p:spPr>
              <a:xfrm>
                <a:off x="3635896" y="6156012"/>
                <a:ext cx="206877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brk m:alnAt="7"/>
                        </m:rPr>
                        <a:rPr lang="en-US" altLang="zh-CN" i="1" smtClean="0">
                          <a:latin typeface="Cambria Math" panose="02040503050406030204" pitchFamily="18" charset="0"/>
                        </a:rPr>
                        <m:t>𝑤</m:t>
                      </m:r>
                      <m:r>
                        <a:rPr lang="en-US" altLang="zh-CN" i="1">
                          <a:latin typeface="Cambria Math" panose="02040503050406030204" pitchFamily="18" charset="0"/>
                        </a:rPr>
                        <m:t>𝑖𝑛𝑑𝑜𝑤</m:t>
                      </m:r>
                      <m:r>
                        <a:rPr lang="en-US" altLang="zh-CN" i="1">
                          <a:latin typeface="Cambria Math" panose="02040503050406030204" pitchFamily="18" charset="0"/>
                        </a:rPr>
                        <m:t> </m:t>
                      </m:r>
                      <m:r>
                        <a:rPr lang="en-US" altLang="zh-CN" i="1">
                          <a:latin typeface="Cambria Math" panose="02040503050406030204" pitchFamily="18" charset="0"/>
                        </a:rPr>
                        <m:t>𝑠𝑖𝑧𝑒</m:t>
                      </m:r>
                      <m:r>
                        <a:rPr lang="en-US" altLang="zh-CN" b="0" i="1" smtClean="0">
                          <a:latin typeface="Cambria Math" panose="02040503050406030204" pitchFamily="18" charset="0"/>
                        </a:rPr>
                        <m:t>=19</m:t>
                      </m:r>
                    </m:oMath>
                  </m:oMathPara>
                </a14:m>
                <a:endParaRPr lang="zh-CN" altLang="en-US" dirty="0"/>
              </a:p>
            </p:txBody>
          </p:sp>
        </mc:Choice>
        <mc:Fallback>
          <p:sp>
            <p:nvSpPr>
              <p:cNvPr id="38" name="矩形 37">
                <a:extLst>
                  <a:ext uri="{FF2B5EF4-FFF2-40B4-BE49-F238E27FC236}">
                    <a16:creationId xmlns:a16="http://schemas.microsoft.com/office/drawing/2014/main" id="{76AAA8A8-F755-4D9C-AEC4-D15C7CA486CA}"/>
                  </a:ext>
                </a:extLst>
              </p:cNvPr>
              <p:cNvSpPr>
                <a:spLocks noRot="1" noChangeAspect="1" noMove="1" noResize="1" noEditPoints="1" noAdjustHandles="1" noChangeArrowheads="1" noChangeShapeType="1" noTextEdit="1"/>
              </p:cNvSpPr>
              <p:nvPr/>
            </p:nvSpPr>
            <p:spPr>
              <a:xfrm>
                <a:off x="3635896" y="6156012"/>
                <a:ext cx="20687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矩形 40">
                <a:extLst>
                  <a:ext uri="{FF2B5EF4-FFF2-40B4-BE49-F238E27FC236}">
                    <a16:creationId xmlns:a16="http://schemas.microsoft.com/office/drawing/2014/main" id="{F88DD16D-2782-49F4-AAD4-8259CFB403A0}"/>
                  </a:ext>
                </a:extLst>
              </p:cNvPr>
              <p:cNvSpPr/>
              <p:nvPr/>
            </p:nvSpPr>
            <p:spPr>
              <a:xfrm>
                <a:off x="6183709" y="6156012"/>
                <a:ext cx="206877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brk m:alnAt="7"/>
                        </m:rPr>
                        <a:rPr lang="en-US" altLang="zh-CN" i="1" smtClean="0">
                          <a:latin typeface="Cambria Math" panose="02040503050406030204" pitchFamily="18" charset="0"/>
                        </a:rPr>
                        <m:t>𝑤</m:t>
                      </m:r>
                      <m:r>
                        <a:rPr lang="en-US" altLang="zh-CN" i="1">
                          <a:latin typeface="Cambria Math" panose="02040503050406030204" pitchFamily="18" charset="0"/>
                        </a:rPr>
                        <m:t>𝑖𝑛𝑑𝑜𝑤</m:t>
                      </m:r>
                      <m:r>
                        <a:rPr lang="en-US" altLang="zh-CN" i="1">
                          <a:latin typeface="Cambria Math" panose="02040503050406030204" pitchFamily="18" charset="0"/>
                        </a:rPr>
                        <m:t> </m:t>
                      </m:r>
                      <m:r>
                        <a:rPr lang="en-US" altLang="zh-CN" i="1">
                          <a:latin typeface="Cambria Math" panose="02040503050406030204" pitchFamily="18" charset="0"/>
                        </a:rPr>
                        <m:t>𝑠𝑖𝑧𝑒</m:t>
                      </m:r>
                      <m:r>
                        <a:rPr lang="en-US" altLang="zh-CN" b="0" i="1" smtClean="0">
                          <a:latin typeface="Cambria Math" panose="02040503050406030204" pitchFamily="18" charset="0"/>
                        </a:rPr>
                        <m:t>=25</m:t>
                      </m:r>
                    </m:oMath>
                  </m:oMathPara>
                </a14:m>
                <a:endParaRPr lang="zh-CN" altLang="en-US" dirty="0"/>
              </a:p>
            </p:txBody>
          </p:sp>
        </mc:Choice>
        <mc:Fallback>
          <p:sp>
            <p:nvSpPr>
              <p:cNvPr id="41" name="矩形 40">
                <a:extLst>
                  <a:ext uri="{FF2B5EF4-FFF2-40B4-BE49-F238E27FC236}">
                    <a16:creationId xmlns:a16="http://schemas.microsoft.com/office/drawing/2014/main" id="{F88DD16D-2782-49F4-AAD4-8259CFB403A0}"/>
                  </a:ext>
                </a:extLst>
              </p:cNvPr>
              <p:cNvSpPr>
                <a:spLocks noRot="1" noChangeAspect="1" noMove="1" noResize="1" noEditPoints="1" noAdjustHandles="1" noChangeArrowheads="1" noChangeShapeType="1" noTextEdit="1"/>
              </p:cNvSpPr>
              <p:nvPr/>
            </p:nvSpPr>
            <p:spPr>
              <a:xfrm>
                <a:off x="6183709" y="6156012"/>
                <a:ext cx="2068771" cy="369332"/>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3215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p:cNvSpPr/>
          <p:nvPr/>
        </p:nvSpPr>
        <p:spPr bwMode="auto">
          <a:xfrm>
            <a:off x="0" y="0"/>
            <a:ext cx="9144000" cy="836613"/>
          </a:xfrm>
          <a:prstGeom prst="rect">
            <a:avLst/>
          </a:prstGeom>
          <a:solidFill>
            <a:schemeClr val="tx2"/>
          </a:solidFill>
          <a:ln w="9525" cap="flat" cmpd="sng" algn="ctr">
            <a:noFill/>
            <a:prstDash val="solid"/>
            <a:round/>
            <a:headEnd type="none" w="med" len="med"/>
            <a:tailEnd type="none" w="med" len="med"/>
          </a:ln>
          <a:effectLst/>
        </p:spPr>
        <p:txBody>
          <a:bodyPr anchor="ctr"/>
          <a:lstStyle/>
          <a:p>
            <a:pPr eaLnBrk="1" hangingPunct="1">
              <a:defRPr/>
            </a:pPr>
            <a:r>
              <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特征提取</a:t>
            </a:r>
            <a:r>
              <a:rPr lang="en-US" altLang="zh-CN"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——LBP</a:t>
            </a: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3F697229-9840-4C13-9725-10B7A5553CBC}"/>
              </a:ext>
            </a:extLst>
          </p:cNvPr>
          <p:cNvSpPr/>
          <p:nvPr/>
        </p:nvSpPr>
        <p:spPr>
          <a:xfrm>
            <a:off x="611560" y="1115452"/>
            <a:ext cx="6030416" cy="369332"/>
          </a:xfrm>
          <a:prstGeom prst="rect">
            <a:avLst/>
          </a:prstGeom>
        </p:spPr>
        <p:txBody>
          <a:bodyPr wrap="square">
            <a:spAutoFit/>
          </a:bodyPr>
          <a:lstStyle/>
          <a:p>
            <a:r>
              <a:rPr lang="en-US" altLang="zh-CN" dirty="0">
                <a:latin typeface="JetBrains Mono"/>
              </a:rPr>
              <a:t>LBP(image, </a:t>
            </a:r>
            <a:r>
              <a:rPr lang="en-US" altLang="zh-CN" dirty="0" err="1">
                <a:latin typeface="JetBrains Mono"/>
              </a:rPr>
              <a:t>window_size</a:t>
            </a:r>
            <a:r>
              <a:rPr lang="en-US" altLang="zh-CN" dirty="0">
                <a:latin typeface="JetBrains Mono"/>
              </a:rPr>
              <a:t>, radius, </a:t>
            </a:r>
            <a:r>
              <a:rPr lang="en-US" altLang="zh-CN" dirty="0" err="1">
                <a:latin typeface="JetBrains Mono"/>
              </a:rPr>
              <a:t>n_point</a:t>
            </a:r>
            <a:r>
              <a:rPr lang="en-US" altLang="zh-CN" dirty="0">
                <a:latin typeface="JetBrains Mono"/>
              </a:rPr>
              <a:t>, </a:t>
            </a:r>
            <a:r>
              <a:rPr lang="en-US" altLang="zh-CN" dirty="0" err="1">
                <a:latin typeface="JetBrains Mono"/>
              </a:rPr>
              <a:t>gray_dim</a:t>
            </a:r>
            <a:r>
              <a:rPr lang="en-US" altLang="zh-CN" dirty="0">
                <a:latin typeface="JetBrains Mono"/>
              </a:rPr>
              <a:t>)</a:t>
            </a:r>
            <a:endParaRPr lang="en-US" altLang="zh-CN" sz="1800" dirty="0">
              <a:effectLst/>
              <a:latin typeface="JetBrains Mono"/>
            </a:endParaRPr>
          </a:p>
        </p:txBody>
      </p:sp>
      <p:sp>
        <p:nvSpPr>
          <p:cNvPr id="9" name="矩形 8">
            <a:extLst>
              <a:ext uri="{FF2B5EF4-FFF2-40B4-BE49-F238E27FC236}">
                <a16:creationId xmlns:a16="http://schemas.microsoft.com/office/drawing/2014/main" id="{1A7A5702-4D3B-4509-9C17-D67954F1C782}"/>
              </a:ext>
            </a:extLst>
          </p:cNvPr>
          <p:cNvSpPr/>
          <p:nvPr/>
        </p:nvSpPr>
        <p:spPr>
          <a:xfrm>
            <a:off x="1328614" y="1378632"/>
            <a:ext cx="5184576" cy="2122376"/>
          </a:xfrm>
          <a:prstGeom prst="rect">
            <a:avLst/>
          </a:prstGeom>
        </p:spPr>
        <p:txBody>
          <a:bodyPr wrap="square">
            <a:spAutoFit/>
          </a:bodyPr>
          <a:lstStyle/>
          <a:p>
            <a:pPr>
              <a:lnSpc>
                <a:spcPct val="150000"/>
              </a:lnSpc>
            </a:pPr>
            <a:r>
              <a:rPr lang="en-US" altLang="zh-CN" dirty="0">
                <a:latin typeface="JetBrains Mono"/>
              </a:rPr>
              <a:t>Image——PCA</a:t>
            </a:r>
            <a:r>
              <a:rPr lang="zh-CN" altLang="en-US" dirty="0">
                <a:latin typeface="JetBrains Mono"/>
              </a:rPr>
              <a:t>降维后的图像，</a:t>
            </a:r>
            <a:r>
              <a:rPr lang="en-US" altLang="zh-CN" dirty="0">
                <a:latin typeface="JetBrains Mono"/>
              </a:rPr>
              <a:t>[3 , 610, 340]</a:t>
            </a:r>
          </a:p>
          <a:p>
            <a:pPr>
              <a:lnSpc>
                <a:spcPct val="150000"/>
              </a:lnSpc>
            </a:pPr>
            <a:r>
              <a:rPr lang="en-US" altLang="zh-CN" sz="1800" dirty="0" err="1">
                <a:effectLst/>
                <a:latin typeface="JetBrains Mono"/>
              </a:rPr>
              <a:t>Windo</a:t>
            </a:r>
            <a:r>
              <a:rPr lang="en-US" altLang="zh-CN" dirty="0" err="1">
                <a:latin typeface="JetBrains Mono"/>
              </a:rPr>
              <a:t>w_size</a:t>
            </a:r>
            <a:r>
              <a:rPr lang="en-US" altLang="zh-CN" dirty="0">
                <a:latin typeface="JetBrains Mono"/>
              </a:rPr>
              <a:t>——</a:t>
            </a:r>
            <a:r>
              <a:rPr lang="zh-CN" altLang="en-US" dirty="0">
                <a:latin typeface="JetBrains Mono"/>
              </a:rPr>
              <a:t>图像窗口大小</a:t>
            </a:r>
            <a:endParaRPr lang="en-US" altLang="zh-CN" dirty="0">
              <a:latin typeface="JetBrains Mono"/>
            </a:endParaRPr>
          </a:p>
          <a:p>
            <a:pPr>
              <a:lnSpc>
                <a:spcPct val="150000"/>
              </a:lnSpc>
            </a:pPr>
            <a:r>
              <a:rPr lang="en-US" altLang="zh-CN" dirty="0">
                <a:latin typeface="JetBrains Mono"/>
              </a:rPr>
              <a:t>R</a:t>
            </a:r>
            <a:r>
              <a:rPr lang="en-US" altLang="zh-CN" sz="1800" dirty="0">
                <a:effectLst/>
                <a:latin typeface="JetBrains Mono"/>
              </a:rPr>
              <a:t>adius——</a:t>
            </a:r>
            <a:r>
              <a:rPr lang="zh-CN" altLang="en-US" sz="1800" dirty="0">
                <a:effectLst/>
                <a:latin typeface="JetBrains Mono"/>
              </a:rPr>
              <a:t>半径大小</a:t>
            </a:r>
            <a:endParaRPr lang="en-US" altLang="zh-CN" sz="1800" dirty="0">
              <a:effectLst/>
              <a:latin typeface="JetBrains Mono"/>
            </a:endParaRPr>
          </a:p>
          <a:p>
            <a:pPr>
              <a:lnSpc>
                <a:spcPct val="150000"/>
              </a:lnSpc>
            </a:pPr>
            <a:r>
              <a:rPr lang="en-US" altLang="zh-CN" dirty="0" err="1">
                <a:latin typeface="JetBrains Mono"/>
              </a:rPr>
              <a:t>N_point</a:t>
            </a:r>
            <a:r>
              <a:rPr lang="en-US" altLang="zh-CN" dirty="0">
                <a:latin typeface="JetBrains Mono"/>
              </a:rPr>
              <a:t>——</a:t>
            </a:r>
            <a:r>
              <a:rPr lang="zh-CN" altLang="en-US" dirty="0">
                <a:latin typeface="JetBrains Mono"/>
              </a:rPr>
              <a:t>采样点数</a:t>
            </a:r>
            <a:endParaRPr lang="en-US" altLang="zh-CN" dirty="0">
              <a:latin typeface="JetBrains Mono"/>
            </a:endParaRPr>
          </a:p>
          <a:p>
            <a:pPr>
              <a:lnSpc>
                <a:spcPct val="150000"/>
              </a:lnSpc>
            </a:pPr>
            <a:r>
              <a:rPr lang="en-US" altLang="zh-CN" sz="1800" dirty="0" err="1">
                <a:effectLst/>
                <a:latin typeface="JetBrains Mono"/>
              </a:rPr>
              <a:t>Gray_dim</a:t>
            </a:r>
            <a:r>
              <a:rPr lang="en-US" altLang="zh-CN" sz="1800" dirty="0">
                <a:effectLst/>
                <a:latin typeface="JetBrains Mono"/>
              </a:rPr>
              <a:t>——</a:t>
            </a:r>
            <a:r>
              <a:rPr lang="zh-CN" altLang="en-US" sz="1800" dirty="0">
                <a:effectLst/>
                <a:latin typeface="JetBrains Mono"/>
              </a:rPr>
              <a:t>量化的灰度值</a:t>
            </a:r>
            <a:endParaRPr lang="en-US" altLang="zh-CN" sz="1800" dirty="0">
              <a:effectLst/>
              <a:latin typeface="JetBrains Mono"/>
            </a:endParaRPr>
          </a:p>
        </p:txBody>
      </p:sp>
      <p:graphicFrame>
        <p:nvGraphicFramePr>
          <p:cNvPr id="10" name="表格 9">
            <a:extLst>
              <a:ext uri="{FF2B5EF4-FFF2-40B4-BE49-F238E27FC236}">
                <a16:creationId xmlns:a16="http://schemas.microsoft.com/office/drawing/2014/main" id="{EDBD05F5-F947-4814-94F8-566C375993AB}"/>
              </a:ext>
            </a:extLst>
          </p:cNvPr>
          <p:cNvGraphicFramePr>
            <a:graphicFrameLocks noGrp="1"/>
          </p:cNvGraphicFramePr>
          <p:nvPr>
            <p:extLst>
              <p:ext uri="{D42A27DB-BD31-4B8C-83A1-F6EECF244321}">
                <p14:modId xmlns:p14="http://schemas.microsoft.com/office/powerpoint/2010/main" val="1238511855"/>
              </p:ext>
            </p:extLst>
          </p:nvPr>
        </p:nvGraphicFramePr>
        <p:xfrm>
          <a:off x="1212304" y="4465920"/>
          <a:ext cx="6096000" cy="14833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785651392"/>
                    </a:ext>
                  </a:extLst>
                </a:gridCol>
                <a:gridCol w="3048000">
                  <a:extLst>
                    <a:ext uri="{9D8B030D-6E8A-4147-A177-3AD203B41FA5}">
                      <a16:colId xmlns:a16="http://schemas.microsoft.com/office/drawing/2014/main" val="3832237524"/>
                    </a:ext>
                  </a:extLst>
                </a:gridCol>
              </a:tblGrid>
              <a:tr h="370840">
                <a:tc>
                  <a:txBody>
                    <a:bodyPr/>
                    <a:lstStyle/>
                    <a:p>
                      <a:pPr algn="ctr"/>
                      <a:r>
                        <a:rPr lang="en-US" altLang="zh-CN" b="0" dirty="0">
                          <a:solidFill>
                            <a:schemeClr val="tx1"/>
                          </a:solidFill>
                        </a:rPr>
                        <a:t>Window size</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19</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322567"/>
                  </a:ext>
                </a:extLst>
              </a:tr>
              <a:tr h="370840">
                <a:tc>
                  <a:txBody>
                    <a:bodyPr/>
                    <a:lstStyle/>
                    <a:p>
                      <a:pPr algn="ctr"/>
                      <a:r>
                        <a:rPr lang="en-US" altLang="zh-CN" dirty="0"/>
                        <a:t>Radius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1, 2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5925755"/>
                  </a:ext>
                </a:extLst>
              </a:tr>
              <a:tr h="370840">
                <a:tc>
                  <a:txBody>
                    <a:bodyPr/>
                    <a:lstStyle/>
                    <a:p>
                      <a:pPr algn="ctr"/>
                      <a:r>
                        <a:rPr lang="en-US" altLang="zh-CN" dirty="0" err="1"/>
                        <a:t>N_points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JetBrains Mono"/>
                        </a:rPr>
                        <a:t>4, 8, 16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768302"/>
                  </a:ext>
                </a:extLst>
              </a:tr>
              <a:tr h="370840">
                <a:tc>
                  <a:txBody>
                    <a:bodyPr/>
                    <a:lstStyle/>
                    <a:p>
                      <a:pPr algn="ctr"/>
                      <a:r>
                        <a:rPr lang="en-US" altLang="zh-CN" dirty="0"/>
                        <a:t>Gray dim</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8</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4258706"/>
                  </a:ext>
                </a:extLst>
              </a:tr>
            </a:tbl>
          </a:graphicData>
        </a:graphic>
      </p:graphicFrame>
      <p:sp>
        <p:nvSpPr>
          <p:cNvPr id="11" name="文本框 10">
            <a:extLst>
              <a:ext uri="{FF2B5EF4-FFF2-40B4-BE49-F238E27FC236}">
                <a16:creationId xmlns:a16="http://schemas.microsoft.com/office/drawing/2014/main" id="{3C1F9823-9B86-4553-BF41-AA90053198E7}"/>
              </a:ext>
            </a:extLst>
          </p:cNvPr>
          <p:cNvSpPr txBox="1"/>
          <p:nvPr/>
        </p:nvSpPr>
        <p:spPr>
          <a:xfrm>
            <a:off x="691455" y="3944580"/>
            <a:ext cx="2141984" cy="369332"/>
          </a:xfrm>
          <a:prstGeom prst="rect">
            <a:avLst/>
          </a:prstGeom>
          <a:noFill/>
        </p:spPr>
        <p:txBody>
          <a:bodyPr wrap="square" rtlCol="0">
            <a:spAutoFit/>
          </a:bodyPr>
          <a:lstStyle/>
          <a:p>
            <a:r>
              <a:rPr lang="zh-CN" altLang="en-US" b="1" dirty="0"/>
              <a:t>实验参数设置</a:t>
            </a:r>
          </a:p>
        </p:txBody>
      </p:sp>
    </p:spTree>
    <p:extLst>
      <p:ext uri="{BB962C8B-B14F-4D97-AF65-F5344CB8AC3E}">
        <p14:creationId xmlns:p14="http://schemas.microsoft.com/office/powerpoint/2010/main" val="3149951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p:cNvSpPr/>
          <p:nvPr/>
        </p:nvSpPr>
        <p:spPr bwMode="auto">
          <a:xfrm>
            <a:off x="0" y="0"/>
            <a:ext cx="9144000" cy="836613"/>
          </a:xfrm>
          <a:prstGeom prst="rect">
            <a:avLst/>
          </a:prstGeom>
          <a:solidFill>
            <a:schemeClr val="tx2"/>
          </a:solidFill>
          <a:ln w="9525" cap="flat" cmpd="sng" algn="ctr">
            <a:noFill/>
            <a:prstDash val="solid"/>
            <a:round/>
            <a:headEnd type="none" w="med" len="med"/>
            <a:tailEnd type="none" w="med" len="med"/>
          </a:ln>
          <a:effectLst/>
        </p:spPr>
        <p:txBody>
          <a:bodyPr anchor="ctr"/>
          <a:lstStyle/>
          <a:p>
            <a:pPr eaLnBrk="1" hangingPunct="1">
              <a:defRPr/>
            </a:pPr>
            <a:r>
              <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特征提取</a:t>
            </a:r>
            <a:r>
              <a:rPr lang="en-US" altLang="zh-CN"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——LBP</a:t>
            </a: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6AEBB324-9AAA-4795-ADCD-F2947E20DFDA}"/>
              </a:ext>
            </a:extLst>
          </p:cNvPr>
          <p:cNvSpPr txBox="1"/>
          <p:nvPr/>
        </p:nvSpPr>
        <p:spPr>
          <a:xfrm>
            <a:off x="2843808" y="1043444"/>
            <a:ext cx="3528392" cy="369332"/>
          </a:xfrm>
          <a:prstGeom prst="rect">
            <a:avLst/>
          </a:prstGeom>
          <a:noFill/>
        </p:spPr>
        <p:txBody>
          <a:bodyPr wrap="square">
            <a:spAutoFit/>
          </a:bodyPr>
          <a:lstStyle/>
          <a:p>
            <a:r>
              <a:rPr lang="zh-CN" altLang="en-US" dirty="0">
                <a:latin typeface="system-ui"/>
              </a:rPr>
              <a:t>不同参数对于分类精度的影响</a:t>
            </a:r>
            <a:endParaRPr lang="zh-CN" altLang="en-US" dirty="0"/>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61E2AF04-3A0D-4C4C-9310-0944DA5BCCCF}"/>
                  </a:ext>
                </a:extLst>
              </p:cNvPr>
              <p:cNvSpPr txBox="1"/>
              <p:nvPr/>
            </p:nvSpPr>
            <p:spPr>
              <a:xfrm>
                <a:off x="1691680" y="1386746"/>
                <a:ext cx="4855122" cy="87235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m>
                        <m:mPr>
                          <m:mcs>
                            <m:mc>
                              <m:mcPr>
                                <m:count m:val="7"/>
                                <m:mcJc m:val="center"/>
                              </m:mcPr>
                            </m:mc>
                          </m:mcs>
                          <m:ctrlPr>
                            <a:rPr lang="en-US" altLang="zh-CN" b="0" i="1" smtClean="0">
                              <a:latin typeface="Cambria Math" panose="02040503050406030204" pitchFamily="18" charset="0"/>
                            </a:rPr>
                          </m:ctrlPr>
                        </m:mPr>
                        <m:mr>
                          <m:e>
                            <m:d>
                              <m:dPr>
                                <m:ctrlPr>
                                  <a:rPr lang="en-US" altLang="zh-CN" b="0" i="1" smtClean="0">
                                    <a:latin typeface="Cambria Math" panose="02040503050406030204" pitchFamily="18" charset="0"/>
                                  </a:rPr>
                                </m:ctrlPr>
                              </m:dPr>
                              <m:e>
                                <m:r>
                                  <m:rPr>
                                    <m:brk m:alnAt="7"/>
                                  </m:rPr>
                                  <a:rPr lang="en-US" altLang="zh-CN" b="0" i="1" smtClean="0">
                                    <a:latin typeface="Cambria Math" panose="02040503050406030204" pitchFamily="18" charset="0"/>
                                  </a:rPr>
                                  <m:t>𝑅</m:t>
                                </m:r>
                                <m:r>
                                  <a:rPr lang="en-US" altLang="zh-CN" b="0" i="1" smtClean="0">
                                    <a:latin typeface="Cambria Math" panose="02040503050406030204" pitchFamily="18" charset="0"/>
                                  </a:rPr>
                                  <m:t>, </m:t>
                                </m:r>
                                <m:r>
                                  <a:rPr lang="en-US" altLang="zh-CN" b="0" i="1" smtClean="0">
                                    <a:latin typeface="Cambria Math" panose="02040503050406030204" pitchFamily="18" charset="0"/>
                                  </a:rPr>
                                  <m:t>𝑁</m:t>
                                </m:r>
                              </m:e>
                            </m:d>
                          </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1, 4</m:t>
                                </m:r>
                              </m:e>
                            </m:d>
                          </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1, 8</m:t>
                                </m:r>
                              </m:e>
                            </m:d>
                          </m:e>
                          <m:e>
                            <m:r>
                              <a:rPr lang="en-US" altLang="zh-CN" b="0" i="1" smtClean="0">
                                <a:latin typeface="Cambria Math" panose="02040503050406030204" pitchFamily="18" charset="0"/>
                              </a:rPr>
                              <m:t>(1, 16)</m:t>
                            </m:r>
                          </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2, 4</m:t>
                                </m:r>
                              </m:e>
                            </m:d>
                          </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2, 8</m:t>
                                </m:r>
                              </m:e>
                            </m:d>
                          </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2, 16</m:t>
                                </m:r>
                              </m:e>
                            </m:d>
                          </m:e>
                        </m:mr>
                        <m:mr>
                          <m:e>
                            <m:r>
                              <a:rPr lang="en-US" altLang="zh-CN" b="0" i="1" smtClean="0">
                                <a:latin typeface="Cambria Math" panose="02040503050406030204" pitchFamily="18" charset="0"/>
                              </a:rPr>
                              <m:t>𝑡𝑟𝑎𝑖𝑛</m:t>
                            </m:r>
                            <m:r>
                              <a:rPr lang="en-US" altLang="zh-CN" b="0" i="1" smtClean="0">
                                <a:latin typeface="Cambria Math" panose="02040503050406030204" pitchFamily="18" charset="0"/>
                              </a:rPr>
                              <m:t> </m:t>
                            </m:r>
                            <m:r>
                              <a:rPr lang="en-US" altLang="zh-CN" b="0" i="1" smtClean="0">
                                <a:latin typeface="Cambria Math" panose="02040503050406030204" pitchFamily="18" charset="0"/>
                              </a:rPr>
                              <m:t>𝑎𝑐𝑐</m:t>
                            </m:r>
                          </m:e>
                          <m:e>
                            <m:r>
                              <a:rPr lang="en-US" altLang="zh-CN" b="0" i="1" smtClean="0">
                                <a:latin typeface="Cambria Math" panose="02040503050406030204" pitchFamily="18" charset="0"/>
                              </a:rPr>
                              <m:t>0.950</m:t>
                            </m:r>
                          </m:e>
                          <m:e>
                            <m:r>
                              <a:rPr lang="en-US" altLang="zh-CN" b="0" i="1" smtClean="0">
                                <a:latin typeface="Cambria Math" panose="02040503050406030204" pitchFamily="18" charset="0"/>
                              </a:rPr>
                              <m:t>0.943</m:t>
                            </m:r>
                          </m:e>
                          <m:e>
                            <m:r>
                              <a:rPr lang="en-US" altLang="zh-CN" b="0" i="1" smtClean="0">
                                <a:latin typeface="Cambria Math" panose="02040503050406030204" pitchFamily="18" charset="0"/>
                              </a:rPr>
                              <m:t>0.935</m:t>
                            </m:r>
                          </m:e>
                          <m:e>
                            <m:r>
                              <a:rPr lang="en-US" altLang="zh-CN" b="0" i="1" smtClean="0">
                                <a:latin typeface="Cambria Math" panose="02040503050406030204" pitchFamily="18" charset="0"/>
                              </a:rPr>
                              <m:t>0.936</m:t>
                            </m:r>
                          </m:e>
                          <m:e>
                            <m:r>
                              <a:rPr lang="en-US" altLang="zh-CN" b="0" i="1" smtClean="0">
                                <a:latin typeface="Cambria Math" panose="02040503050406030204" pitchFamily="18" charset="0"/>
                              </a:rPr>
                              <m:t>0.927</m:t>
                            </m:r>
                          </m:e>
                          <m:e>
                            <m:r>
                              <a:rPr lang="en-US" altLang="zh-CN" b="0" i="1" smtClean="0">
                                <a:latin typeface="Cambria Math" panose="02040503050406030204" pitchFamily="18" charset="0"/>
                              </a:rPr>
                              <m:t>0.853</m:t>
                            </m:r>
                          </m:e>
                        </m:mr>
                        <m:mr>
                          <m:e>
                            <m:r>
                              <a:rPr lang="en-US" altLang="zh-CN" b="0" i="1" smtClean="0">
                                <a:latin typeface="Cambria Math" panose="02040503050406030204" pitchFamily="18" charset="0"/>
                              </a:rPr>
                              <m:t>𝑡𝑒𝑠𝑡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𝑎𝑐𝑐</m:t>
                            </m:r>
                          </m:e>
                          <m:e>
                            <m:r>
                              <a:rPr lang="en-US" altLang="zh-CN" b="0" i="1" smtClean="0">
                                <a:latin typeface="Cambria Math" panose="02040503050406030204" pitchFamily="18" charset="0"/>
                              </a:rPr>
                              <m:t>0.952</m:t>
                            </m:r>
                          </m:e>
                          <m:e>
                            <m:r>
                              <a:rPr lang="en-US" altLang="zh-CN" b="0" i="1" smtClean="0">
                                <a:latin typeface="Cambria Math" panose="02040503050406030204" pitchFamily="18" charset="0"/>
                              </a:rPr>
                              <m:t>0.943</m:t>
                            </m:r>
                          </m:e>
                          <m:e>
                            <m:r>
                              <a:rPr lang="en-US" altLang="zh-CN" b="0" i="1" smtClean="0">
                                <a:latin typeface="Cambria Math" panose="02040503050406030204" pitchFamily="18" charset="0"/>
                              </a:rPr>
                              <m:t>0.935</m:t>
                            </m:r>
                          </m:e>
                          <m:e>
                            <m:r>
                              <a:rPr lang="en-US" altLang="zh-CN" b="0" i="1" smtClean="0">
                                <a:latin typeface="Cambria Math" panose="02040503050406030204" pitchFamily="18" charset="0"/>
                              </a:rPr>
                              <m:t>0.935</m:t>
                            </m:r>
                          </m:e>
                          <m:e>
                            <m:r>
                              <a:rPr lang="en-US" altLang="zh-CN" b="0" i="1" smtClean="0">
                                <a:latin typeface="Cambria Math" panose="02040503050406030204" pitchFamily="18" charset="0"/>
                              </a:rPr>
                              <m:t>0.924</m:t>
                            </m:r>
                          </m:e>
                          <m:e>
                            <m:r>
                              <a:rPr lang="en-US" altLang="zh-CN" b="0" i="1" smtClean="0">
                                <a:latin typeface="Cambria Math" panose="02040503050406030204" pitchFamily="18" charset="0"/>
                              </a:rPr>
                              <m:t>0.848</m:t>
                            </m:r>
                          </m:e>
                        </m:mr>
                      </m:m>
                    </m:oMath>
                  </m:oMathPara>
                </a14:m>
                <a:endParaRPr lang="zh-CN" altLang="en-US" dirty="0"/>
              </a:p>
            </p:txBody>
          </p:sp>
        </mc:Choice>
        <mc:Fallback>
          <p:sp>
            <p:nvSpPr>
              <p:cNvPr id="13" name="文本框 12">
                <a:extLst>
                  <a:ext uri="{FF2B5EF4-FFF2-40B4-BE49-F238E27FC236}">
                    <a16:creationId xmlns:a16="http://schemas.microsoft.com/office/drawing/2014/main" id="{61E2AF04-3A0D-4C4C-9310-0944DA5BCCCF}"/>
                  </a:ext>
                </a:extLst>
              </p:cNvPr>
              <p:cNvSpPr txBox="1">
                <a:spLocks noRot="1" noChangeAspect="1" noMove="1" noResize="1" noEditPoints="1" noAdjustHandles="1" noChangeArrowheads="1" noChangeShapeType="1" noTextEdit="1"/>
              </p:cNvSpPr>
              <p:nvPr/>
            </p:nvSpPr>
            <p:spPr>
              <a:xfrm>
                <a:off x="1691680" y="1386746"/>
                <a:ext cx="4855122" cy="872355"/>
              </a:xfrm>
              <a:prstGeom prst="rect">
                <a:avLst/>
              </a:prstGeom>
              <a:blipFill>
                <a:blip r:embed="rId3"/>
                <a:stretch>
                  <a:fillRect r="-21734"/>
                </a:stretch>
              </a:blipFill>
            </p:spPr>
            <p:txBody>
              <a:bodyPr/>
              <a:lstStyle/>
              <a:p>
                <a:r>
                  <a:rPr lang="zh-CN" altLang="en-US">
                    <a:noFill/>
                  </a:rPr>
                  <a:t> </a:t>
                </a:r>
              </a:p>
            </p:txBody>
          </p:sp>
        </mc:Fallback>
      </mc:AlternateContent>
      <p:cxnSp>
        <p:nvCxnSpPr>
          <p:cNvPr id="14" name="直接连接符 13">
            <a:extLst>
              <a:ext uri="{FF2B5EF4-FFF2-40B4-BE49-F238E27FC236}">
                <a16:creationId xmlns:a16="http://schemas.microsoft.com/office/drawing/2014/main" id="{6A02B7F3-6002-40B8-A1DE-0F1F031C8D39}"/>
              </a:ext>
            </a:extLst>
          </p:cNvPr>
          <p:cNvCxnSpPr>
            <a:cxnSpLocks/>
          </p:cNvCxnSpPr>
          <p:nvPr/>
        </p:nvCxnSpPr>
        <p:spPr>
          <a:xfrm>
            <a:off x="1763688" y="1412776"/>
            <a:ext cx="5904656"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EDD553A0-DC02-4B52-A712-8B8DD69329A4}"/>
              </a:ext>
            </a:extLst>
          </p:cNvPr>
          <p:cNvCxnSpPr>
            <a:cxnSpLocks/>
          </p:cNvCxnSpPr>
          <p:nvPr/>
        </p:nvCxnSpPr>
        <p:spPr>
          <a:xfrm>
            <a:off x="1763688" y="1700808"/>
            <a:ext cx="5904656"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4513237A-741C-477F-941E-3C9783296F21}"/>
              </a:ext>
            </a:extLst>
          </p:cNvPr>
          <p:cNvCxnSpPr>
            <a:cxnSpLocks/>
          </p:cNvCxnSpPr>
          <p:nvPr/>
        </p:nvCxnSpPr>
        <p:spPr>
          <a:xfrm flipV="1">
            <a:off x="1763688" y="2259101"/>
            <a:ext cx="5904656" cy="9550"/>
          </a:xfrm>
          <a:prstGeom prst="line">
            <a:avLst/>
          </a:prstGeom>
          <a:ln w="15875"/>
        </p:spPr>
        <p:style>
          <a:lnRef idx="1">
            <a:schemeClr val="dk1"/>
          </a:lnRef>
          <a:fillRef idx="0">
            <a:schemeClr val="dk1"/>
          </a:fillRef>
          <a:effectRef idx="0">
            <a:schemeClr val="dk1"/>
          </a:effectRef>
          <a:fontRef idx="minor">
            <a:schemeClr val="tx1"/>
          </a:fontRef>
        </p:style>
      </p:cxnSp>
      <p:pic>
        <p:nvPicPr>
          <p:cNvPr id="32" name="图片 31">
            <a:extLst>
              <a:ext uri="{FF2B5EF4-FFF2-40B4-BE49-F238E27FC236}">
                <a16:creationId xmlns:a16="http://schemas.microsoft.com/office/drawing/2014/main" id="{A02D2013-62A2-4A05-AE26-B04F8CA2DB4E}"/>
              </a:ext>
            </a:extLst>
          </p:cNvPr>
          <p:cNvPicPr>
            <a:picLocks noChangeAspect="1"/>
          </p:cNvPicPr>
          <p:nvPr/>
        </p:nvPicPr>
        <p:blipFill rotWithShape="1">
          <a:blip r:embed="rId4">
            <a:extLst>
              <a:ext uri="{28A0092B-C50C-407E-A947-70E740481C1C}">
                <a14:useLocalDpi xmlns:a14="http://schemas.microsoft.com/office/drawing/2010/main" val="0"/>
              </a:ext>
            </a:extLst>
          </a:blip>
          <a:srcRect l="11074" t="4774" r="11409" b="9362"/>
          <a:stretch/>
        </p:blipFill>
        <p:spPr>
          <a:xfrm>
            <a:off x="251520" y="2420888"/>
            <a:ext cx="4249111" cy="3529924"/>
          </a:xfrm>
          <a:prstGeom prst="rect">
            <a:avLst/>
          </a:prstGeom>
        </p:spPr>
      </p:pic>
      <mc:AlternateContent xmlns:mc="http://schemas.openxmlformats.org/markup-compatibility/2006">
        <mc:Choice xmlns:a14="http://schemas.microsoft.com/office/drawing/2010/main" Requires="a14">
          <p:sp>
            <p:nvSpPr>
              <p:cNvPr id="33" name="文本框 32">
                <a:extLst>
                  <a:ext uri="{FF2B5EF4-FFF2-40B4-BE49-F238E27FC236}">
                    <a16:creationId xmlns:a16="http://schemas.microsoft.com/office/drawing/2014/main" id="{943C4F4F-824F-47FC-A34C-069A7F28CBE6}"/>
                  </a:ext>
                </a:extLst>
              </p:cNvPr>
              <p:cNvSpPr txBox="1"/>
              <p:nvPr/>
            </p:nvSpPr>
            <p:spPr>
              <a:xfrm>
                <a:off x="899592" y="5949280"/>
                <a:ext cx="2664296"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m:t>
                          </m:r>
                          <m:r>
                            <a:rPr lang="en-US" altLang="zh-CN" b="0" i="1" smtClean="0">
                              <a:latin typeface="Cambria Math" panose="02040503050406030204" pitchFamily="18" charset="0"/>
                            </a:rPr>
                            <m:t>, </m:t>
                          </m:r>
                          <m:r>
                            <a:rPr lang="en-US" altLang="zh-CN" b="0" i="1" smtClean="0">
                              <a:latin typeface="Cambria Math" panose="02040503050406030204" pitchFamily="18" charset="0"/>
                            </a:rPr>
                            <m:t>𝑁</m:t>
                          </m:r>
                        </m:e>
                      </m:d>
                      <m:r>
                        <a:rPr lang="en-US" altLang="zh-CN" b="0" i="1" smtClean="0">
                          <a:latin typeface="Cambria Math" panose="02040503050406030204" pitchFamily="18" charset="0"/>
                        </a:rPr>
                        <m:t>=(1, 4)</m:t>
                      </m:r>
                    </m:oMath>
                  </m:oMathPara>
                </a14:m>
                <a:endParaRPr lang="zh-CN" altLang="en-US" dirty="0"/>
              </a:p>
            </p:txBody>
          </p:sp>
        </mc:Choice>
        <mc:Fallback>
          <p:sp>
            <p:nvSpPr>
              <p:cNvPr id="33" name="文本框 32">
                <a:extLst>
                  <a:ext uri="{FF2B5EF4-FFF2-40B4-BE49-F238E27FC236}">
                    <a16:creationId xmlns:a16="http://schemas.microsoft.com/office/drawing/2014/main" id="{943C4F4F-824F-47FC-A34C-069A7F28CBE6}"/>
                  </a:ext>
                </a:extLst>
              </p:cNvPr>
              <p:cNvSpPr txBox="1">
                <a:spLocks noRot="1" noChangeAspect="1" noMove="1" noResize="1" noEditPoints="1" noAdjustHandles="1" noChangeArrowheads="1" noChangeShapeType="1" noTextEdit="1"/>
              </p:cNvSpPr>
              <p:nvPr/>
            </p:nvSpPr>
            <p:spPr>
              <a:xfrm>
                <a:off x="899592" y="5949280"/>
                <a:ext cx="2664296" cy="369332"/>
              </a:xfrm>
              <a:prstGeom prst="rect">
                <a:avLst/>
              </a:prstGeom>
              <a:blipFill>
                <a:blip r:embed="rId5"/>
                <a:stretch>
                  <a:fillRect b="-11475"/>
                </a:stretch>
              </a:blipFill>
            </p:spPr>
            <p:txBody>
              <a:bodyPr/>
              <a:lstStyle/>
              <a:p>
                <a:r>
                  <a:rPr lang="zh-CN" altLang="en-US">
                    <a:noFill/>
                  </a:rPr>
                  <a:t> </a:t>
                </a:r>
              </a:p>
            </p:txBody>
          </p:sp>
        </mc:Fallback>
      </mc:AlternateContent>
      <p:pic>
        <p:nvPicPr>
          <p:cNvPr id="35" name="图片 34">
            <a:extLst>
              <a:ext uri="{FF2B5EF4-FFF2-40B4-BE49-F238E27FC236}">
                <a16:creationId xmlns:a16="http://schemas.microsoft.com/office/drawing/2014/main" id="{A9CA4A6E-3623-4FD2-B15C-442E44EF3FE8}"/>
              </a:ext>
            </a:extLst>
          </p:cNvPr>
          <p:cNvPicPr>
            <a:picLocks noChangeAspect="1"/>
          </p:cNvPicPr>
          <p:nvPr/>
        </p:nvPicPr>
        <p:blipFill rotWithShape="1">
          <a:blip r:embed="rId6">
            <a:extLst>
              <a:ext uri="{28A0092B-C50C-407E-A947-70E740481C1C}">
                <a14:useLocalDpi xmlns:a14="http://schemas.microsoft.com/office/drawing/2010/main" val="0"/>
              </a:ext>
            </a:extLst>
          </a:blip>
          <a:srcRect l="11867" r="11856" b="9767"/>
          <a:stretch/>
        </p:blipFill>
        <p:spPr>
          <a:xfrm>
            <a:off x="4816008" y="2285131"/>
            <a:ext cx="4148480" cy="3680629"/>
          </a:xfrm>
          <a:prstGeom prst="rect">
            <a:avLst/>
          </a:prstGeom>
        </p:spPr>
      </p:pic>
      <mc:AlternateContent xmlns:mc="http://schemas.openxmlformats.org/markup-compatibility/2006">
        <mc:Choice xmlns:a14="http://schemas.microsoft.com/office/drawing/2010/main" Requires="a14">
          <p:sp>
            <p:nvSpPr>
              <p:cNvPr id="36" name="文本框 35">
                <a:extLst>
                  <a:ext uri="{FF2B5EF4-FFF2-40B4-BE49-F238E27FC236}">
                    <a16:creationId xmlns:a16="http://schemas.microsoft.com/office/drawing/2014/main" id="{93B416A0-3602-4135-9451-E9A9BEC1D800}"/>
                  </a:ext>
                </a:extLst>
              </p:cNvPr>
              <p:cNvSpPr txBox="1"/>
              <p:nvPr/>
            </p:nvSpPr>
            <p:spPr>
              <a:xfrm>
                <a:off x="5458662" y="5949280"/>
                <a:ext cx="2664296"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m:t>
                          </m:r>
                          <m:r>
                            <a:rPr lang="en-US" altLang="zh-CN" b="0" i="1" smtClean="0">
                              <a:latin typeface="Cambria Math" panose="02040503050406030204" pitchFamily="18" charset="0"/>
                            </a:rPr>
                            <m:t>, </m:t>
                          </m:r>
                          <m:r>
                            <a:rPr lang="en-US" altLang="zh-CN" b="0" i="1" smtClean="0">
                              <a:latin typeface="Cambria Math" panose="02040503050406030204" pitchFamily="18" charset="0"/>
                            </a:rPr>
                            <m:t>𝑁</m:t>
                          </m:r>
                        </m:e>
                      </m:d>
                      <m:r>
                        <a:rPr lang="en-US" altLang="zh-CN" b="0" i="1" smtClean="0">
                          <a:latin typeface="Cambria Math" panose="02040503050406030204" pitchFamily="18" charset="0"/>
                        </a:rPr>
                        <m:t>=(2, 16)</m:t>
                      </m:r>
                    </m:oMath>
                  </m:oMathPara>
                </a14:m>
                <a:endParaRPr lang="zh-CN" altLang="en-US" dirty="0"/>
              </a:p>
            </p:txBody>
          </p:sp>
        </mc:Choice>
        <mc:Fallback>
          <p:sp>
            <p:nvSpPr>
              <p:cNvPr id="36" name="文本框 35">
                <a:extLst>
                  <a:ext uri="{FF2B5EF4-FFF2-40B4-BE49-F238E27FC236}">
                    <a16:creationId xmlns:a16="http://schemas.microsoft.com/office/drawing/2014/main" id="{93B416A0-3602-4135-9451-E9A9BEC1D800}"/>
                  </a:ext>
                </a:extLst>
              </p:cNvPr>
              <p:cNvSpPr txBox="1">
                <a:spLocks noRot="1" noChangeAspect="1" noMove="1" noResize="1" noEditPoints="1" noAdjustHandles="1" noChangeArrowheads="1" noChangeShapeType="1" noTextEdit="1"/>
              </p:cNvSpPr>
              <p:nvPr/>
            </p:nvSpPr>
            <p:spPr>
              <a:xfrm>
                <a:off x="5458662" y="5949280"/>
                <a:ext cx="2664296" cy="369332"/>
              </a:xfrm>
              <a:prstGeom prst="rect">
                <a:avLst/>
              </a:prstGeom>
              <a:blipFill>
                <a:blip r:embed="rId7"/>
                <a:stretch>
                  <a:fillRect b="-114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65599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p:cNvSpPr/>
          <p:nvPr/>
        </p:nvSpPr>
        <p:spPr bwMode="auto">
          <a:xfrm>
            <a:off x="0" y="0"/>
            <a:ext cx="9144000" cy="836613"/>
          </a:xfrm>
          <a:prstGeom prst="rect">
            <a:avLst/>
          </a:prstGeom>
          <a:solidFill>
            <a:schemeClr val="tx2"/>
          </a:solidFill>
          <a:ln w="9525" cap="flat" cmpd="sng" algn="ctr">
            <a:noFill/>
            <a:prstDash val="solid"/>
            <a:round/>
            <a:headEnd type="none" w="med" len="med"/>
            <a:tailEnd type="none" w="med" len="med"/>
          </a:ln>
          <a:effectLst/>
        </p:spPr>
        <p:txBody>
          <a:bodyPr anchor="ctr"/>
          <a:lstStyle/>
          <a:p>
            <a:pPr eaLnBrk="1" hangingPunct="1">
              <a:defRPr/>
            </a:pPr>
            <a:r>
              <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特征提取</a:t>
            </a:r>
            <a:r>
              <a:rPr lang="en-US" altLang="zh-CN"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——Gabor</a:t>
            </a: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3F697229-9840-4C13-9725-10B7A5553CBC}"/>
              </a:ext>
            </a:extLst>
          </p:cNvPr>
          <p:cNvSpPr/>
          <p:nvPr/>
        </p:nvSpPr>
        <p:spPr>
          <a:xfrm>
            <a:off x="611560" y="1115452"/>
            <a:ext cx="6030416" cy="369332"/>
          </a:xfrm>
          <a:prstGeom prst="rect">
            <a:avLst/>
          </a:prstGeom>
        </p:spPr>
        <p:txBody>
          <a:bodyPr wrap="square">
            <a:spAutoFit/>
          </a:bodyPr>
          <a:lstStyle/>
          <a:p>
            <a:r>
              <a:rPr lang="en-US" altLang="zh-CN" dirty="0"/>
              <a:t> Gabor(image, frequency, scale, angle):</a:t>
            </a:r>
          </a:p>
        </p:txBody>
      </p:sp>
      <p:sp>
        <p:nvSpPr>
          <p:cNvPr id="9" name="矩形 8">
            <a:extLst>
              <a:ext uri="{FF2B5EF4-FFF2-40B4-BE49-F238E27FC236}">
                <a16:creationId xmlns:a16="http://schemas.microsoft.com/office/drawing/2014/main" id="{1A7A5702-4D3B-4509-9C17-D67954F1C782}"/>
              </a:ext>
            </a:extLst>
          </p:cNvPr>
          <p:cNvSpPr/>
          <p:nvPr/>
        </p:nvSpPr>
        <p:spPr>
          <a:xfrm>
            <a:off x="1328614" y="1506098"/>
            <a:ext cx="5184576" cy="1706878"/>
          </a:xfrm>
          <a:prstGeom prst="rect">
            <a:avLst/>
          </a:prstGeom>
        </p:spPr>
        <p:txBody>
          <a:bodyPr wrap="square">
            <a:spAutoFit/>
          </a:bodyPr>
          <a:lstStyle/>
          <a:p>
            <a:pPr>
              <a:lnSpc>
                <a:spcPct val="150000"/>
              </a:lnSpc>
            </a:pPr>
            <a:r>
              <a:rPr lang="en-US" altLang="zh-CN" dirty="0">
                <a:latin typeface="JetBrains Mono"/>
              </a:rPr>
              <a:t>Image——PCA</a:t>
            </a:r>
            <a:r>
              <a:rPr lang="zh-CN" altLang="en-US" dirty="0">
                <a:latin typeface="JetBrains Mono"/>
              </a:rPr>
              <a:t>降维后的图像，</a:t>
            </a:r>
            <a:r>
              <a:rPr lang="en-US" altLang="zh-CN" dirty="0">
                <a:latin typeface="JetBrains Mono"/>
              </a:rPr>
              <a:t>[3 , 610, 340]</a:t>
            </a:r>
          </a:p>
          <a:p>
            <a:pPr>
              <a:lnSpc>
                <a:spcPct val="150000"/>
              </a:lnSpc>
            </a:pPr>
            <a:r>
              <a:rPr lang="en-US" altLang="zh-CN" sz="1800" dirty="0">
                <a:effectLst/>
                <a:latin typeface="JetBrains Mono"/>
              </a:rPr>
              <a:t>frequency</a:t>
            </a:r>
            <a:r>
              <a:rPr lang="en-US" altLang="zh-CN" dirty="0">
                <a:latin typeface="JetBrains Mono"/>
              </a:rPr>
              <a:t>——</a:t>
            </a:r>
            <a:r>
              <a:rPr lang="zh-CN" altLang="en-US" dirty="0">
                <a:latin typeface="JetBrains Mono"/>
              </a:rPr>
              <a:t>滤波器频率</a:t>
            </a:r>
            <a:endParaRPr lang="en-US" altLang="zh-CN" dirty="0">
              <a:latin typeface="JetBrains Mono"/>
            </a:endParaRPr>
          </a:p>
          <a:p>
            <a:pPr>
              <a:lnSpc>
                <a:spcPct val="150000"/>
              </a:lnSpc>
            </a:pPr>
            <a:r>
              <a:rPr lang="en-US" altLang="zh-CN" dirty="0">
                <a:latin typeface="JetBrains Mono"/>
              </a:rPr>
              <a:t>scale</a:t>
            </a:r>
            <a:r>
              <a:rPr lang="en-US" altLang="zh-CN" sz="1800" dirty="0">
                <a:effectLst/>
                <a:latin typeface="JetBrains Mono"/>
              </a:rPr>
              <a:t>——</a:t>
            </a:r>
            <a:r>
              <a:rPr lang="zh-CN" altLang="en-US" dirty="0">
                <a:latin typeface="JetBrains Mono"/>
              </a:rPr>
              <a:t>滤波器尺度</a:t>
            </a:r>
            <a:endParaRPr lang="en-US" altLang="zh-CN" sz="1800" dirty="0">
              <a:effectLst/>
              <a:latin typeface="JetBrains Mono"/>
            </a:endParaRPr>
          </a:p>
          <a:p>
            <a:pPr>
              <a:lnSpc>
                <a:spcPct val="150000"/>
              </a:lnSpc>
            </a:pPr>
            <a:r>
              <a:rPr lang="en-US" altLang="zh-CN" dirty="0">
                <a:latin typeface="JetBrains Mono"/>
              </a:rPr>
              <a:t>angle——</a:t>
            </a:r>
            <a:r>
              <a:rPr lang="zh-CN" altLang="en-US" dirty="0">
                <a:latin typeface="JetBrains Mono"/>
              </a:rPr>
              <a:t>滤波器角度</a:t>
            </a:r>
            <a:endParaRPr lang="en-US" altLang="zh-CN" dirty="0">
              <a:latin typeface="JetBrains Mono"/>
            </a:endParaRPr>
          </a:p>
        </p:txBody>
      </p:sp>
      <p:graphicFrame>
        <p:nvGraphicFramePr>
          <p:cNvPr id="10" name="表格 9">
            <a:extLst>
              <a:ext uri="{FF2B5EF4-FFF2-40B4-BE49-F238E27FC236}">
                <a16:creationId xmlns:a16="http://schemas.microsoft.com/office/drawing/2014/main" id="{EDBD05F5-F947-4814-94F8-566C375993AB}"/>
              </a:ext>
            </a:extLst>
          </p:cNvPr>
          <p:cNvGraphicFramePr>
            <a:graphicFrameLocks noGrp="1"/>
          </p:cNvGraphicFramePr>
          <p:nvPr>
            <p:extLst>
              <p:ext uri="{D42A27DB-BD31-4B8C-83A1-F6EECF244321}">
                <p14:modId xmlns:p14="http://schemas.microsoft.com/office/powerpoint/2010/main" val="1776926127"/>
              </p:ext>
            </p:extLst>
          </p:nvPr>
        </p:nvGraphicFramePr>
        <p:xfrm>
          <a:off x="1212304" y="4465920"/>
          <a:ext cx="6096000" cy="11125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785651392"/>
                    </a:ext>
                  </a:extLst>
                </a:gridCol>
                <a:gridCol w="3048000">
                  <a:extLst>
                    <a:ext uri="{9D8B030D-6E8A-4147-A177-3AD203B41FA5}">
                      <a16:colId xmlns:a16="http://schemas.microsoft.com/office/drawing/2014/main" val="3832237524"/>
                    </a:ext>
                  </a:extLst>
                </a:gridCol>
              </a:tblGrid>
              <a:tr h="370840">
                <a:tc>
                  <a:txBody>
                    <a:bodyPr/>
                    <a:lstStyle/>
                    <a:p>
                      <a:pPr algn="ctr"/>
                      <a:r>
                        <a:rPr lang="en-US" altLang="zh-CN" b="0" dirty="0">
                          <a:solidFill>
                            <a:schemeClr val="tx1"/>
                          </a:solidFill>
                        </a:rPr>
                        <a:t>Frequency</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0.6</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322567"/>
                  </a:ext>
                </a:extLst>
              </a:tr>
              <a:tr h="370840">
                <a:tc>
                  <a:txBody>
                    <a:bodyPr/>
                    <a:lstStyle/>
                    <a:p>
                      <a:pPr algn="ctr"/>
                      <a:r>
                        <a:rPr lang="en-US" altLang="zh-CN" dirty="0"/>
                        <a:t>Scale</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3,</a:t>
                      </a:r>
                      <a:r>
                        <a:rPr lang="zh-CN" altLang="en-US" dirty="0"/>
                        <a:t> </a:t>
                      </a:r>
                      <a:r>
                        <a:rPr lang="en-US" altLang="zh-CN" dirty="0"/>
                        <a:t>4, 5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5925755"/>
                  </a:ext>
                </a:extLst>
              </a:tr>
              <a:tr h="370840">
                <a:tc>
                  <a:txBody>
                    <a:bodyPr/>
                    <a:lstStyle/>
                    <a:p>
                      <a:pPr algn="ctr"/>
                      <a:r>
                        <a:rPr lang="en-US" altLang="zh-CN" dirty="0"/>
                        <a:t>Angle</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JetBrains Mono"/>
                        </a:rPr>
                        <a:t>4, 8, 16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768302"/>
                  </a:ext>
                </a:extLst>
              </a:tr>
            </a:tbl>
          </a:graphicData>
        </a:graphic>
      </p:graphicFrame>
      <p:sp>
        <p:nvSpPr>
          <p:cNvPr id="11" name="文本框 10">
            <a:extLst>
              <a:ext uri="{FF2B5EF4-FFF2-40B4-BE49-F238E27FC236}">
                <a16:creationId xmlns:a16="http://schemas.microsoft.com/office/drawing/2014/main" id="{3C1F9823-9B86-4553-BF41-AA90053198E7}"/>
              </a:ext>
            </a:extLst>
          </p:cNvPr>
          <p:cNvSpPr txBox="1"/>
          <p:nvPr/>
        </p:nvSpPr>
        <p:spPr>
          <a:xfrm>
            <a:off x="691455" y="3944580"/>
            <a:ext cx="2141984" cy="369332"/>
          </a:xfrm>
          <a:prstGeom prst="rect">
            <a:avLst/>
          </a:prstGeom>
          <a:noFill/>
        </p:spPr>
        <p:txBody>
          <a:bodyPr wrap="square" rtlCol="0">
            <a:spAutoFit/>
          </a:bodyPr>
          <a:lstStyle/>
          <a:p>
            <a:r>
              <a:rPr lang="zh-CN" altLang="en-US" b="1" dirty="0"/>
              <a:t>实验参数设置</a:t>
            </a:r>
          </a:p>
        </p:txBody>
      </p:sp>
    </p:spTree>
    <p:extLst>
      <p:ext uri="{BB962C8B-B14F-4D97-AF65-F5344CB8AC3E}">
        <p14:creationId xmlns:p14="http://schemas.microsoft.com/office/powerpoint/2010/main" val="1417715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p:cNvSpPr/>
          <p:nvPr/>
        </p:nvSpPr>
        <p:spPr bwMode="auto">
          <a:xfrm>
            <a:off x="0" y="0"/>
            <a:ext cx="9144000" cy="836613"/>
          </a:xfrm>
          <a:prstGeom prst="rect">
            <a:avLst/>
          </a:prstGeom>
          <a:solidFill>
            <a:schemeClr val="tx2"/>
          </a:solidFill>
          <a:ln w="9525" cap="flat" cmpd="sng" algn="ctr">
            <a:noFill/>
            <a:prstDash val="solid"/>
            <a:round/>
            <a:headEnd type="none" w="med" len="med"/>
            <a:tailEnd type="none" w="med" len="med"/>
          </a:ln>
          <a:effectLst/>
        </p:spPr>
        <p:txBody>
          <a:bodyPr anchor="ctr"/>
          <a:lstStyle/>
          <a:p>
            <a:pPr eaLnBrk="1" hangingPunct="1">
              <a:defRPr/>
            </a:pPr>
            <a:r>
              <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特征提取</a:t>
            </a:r>
            <a:r>
              <a:rPr lang="en-US" altLang="zh-CN"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——Gabor</a:t>
            </a: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8B321DA2-1EEE-41AD-9A2A-747EB3A67AA9}"/>
              </a:ext>
            </a:extLst>
          </p:cNvPr>
          <p:cNvSpPr txBox="1"/>
          <p:nvPr/>
        </p:nvSpPr>
        <p:spPr>
          <a:xfrm>
            <a:off x="2627784" y="1115452"/>
            <a:ext cx="3528392" cy="369332"/>
          </a:xfrm>
          <a:prstGeom prst="rect">
            <a:avLst/>
          </a:prstGeom>
          <a:noFill/>
        </p:spPr>
        <p:txBody>
          <a:bodyPr wrap="square">
            <a:spAutoFit/>
          </a:bodyPr>
          <a:lstStyle/>
          <a:p>
            <a:r>
              <a:rPr lang="zh-CN" altLang="en-US" dirty="0">
                <a:latin typeface="system-ui"/>
              </a:rPr>
              <a:t>不同参数对于分类精度的影响</a:t>
            </a:r>
            <a:endParaRPr lang="zh-CN" altLang="en-US" dirty="0"/>
          </a:p>
        </p:txBody>
      </p:sp>
      <mc:AlternateContent xmlns:mc="http://schemas.openxmlformats.org/markup-compatibility/2006">
        <mc:Choice xmlns:a14="http://schemas.microsoft.com/office/drawing/2010/main" Requires="a14">
          <p:graphicFrame>
            <p:nvGraphicFramePr>
              <p:cNvPr id="6" name="表格 5">
                <a:extLst>
                  <a:ext uri="{FF2B5EF4-FFF2-40B4-BE49-F238E27FC236}">
                    <a16:creationId xmlns:a16="http://schemas.microsoft.com/office/drawing/2014/main" id="{54DED900-9941-47CB-A98E-7A3D78C6CBF4}"/>
                  </a:ext>
                </a:extLst>
              </p:cNvPr>
              <p:cNvGraphicFramePr>
                <a:graphicFrameLocks noGrp="1"/>
              </p:cNvGraphicFramePr>
              <p:nvPr>
                <p:extLst>
                  <p:ext uri="{D42A27DB-BD31-4B8C-83A1-F6EECF244321}">
                    <p14:modId xmlns:p14="http://schemas.microsoft.com/office/powerpoint/2010/main" val="1913577314"/>
                  </p:ext>
                </p:extLst>
              </p:nvPr>
            </p:nvGraphicFramePr>
            <p:xfrm>
              <a:off x="1212304" y="1498362"/>
              <a:ext cx="6096000" cy="11125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842669644"/>
                        </a:ext>
                      </a:extLst>
                    </a:gridCol>
                    <a:gridCol w="1524000">
                      <a:extLst>
                        <a:ext uri="{9D8B030D-6E8A-4147-A177-3AD203B41FA5}">
                          <a16:colId xmlns:a16="http://schemas.microsoft.com/office/drawing/2014/main" val="292282745"/>
                        </a:ext>
                      </a:extLst>
                    </a:gridCol>
                    <a:gridCol w="1524000">
                      <a:extLst>
                        <a:ext uri="{9D8B030D-6E8A-4147-A177-3AD203B41FA5}">
                          <a16:colId xmlns:a16="http://schemas.microsoft.com/office/drawing/2014/main" val="1212891024"/>
                        </a:ext>
                      </a:extLst>
                    </a:gridCol>
                    <a:gridCol w="1524000">
                      <a:extLst>
                        <a:ext uri="{9D8B030D-6E8A-4147-A177-3AD203B41FA5}">
                          <a16:colId xmlns:a16="http://schemas.microsoft.com/office/drawing/2014/main" val="115442712"/>
                        </a:ext>
                      </a:extLst>
                    </a:gridCol>
                  </a:tblGrid>
                  <a:tr h="370840">
                    <a:tc>
                      <a:txBody>
                        <a:bodyPr/>
                        <a:lstStyle/>
                        <a:p>
                          <a14:m>
                            <m:oMathPara xmlns:m="http://schemas.openxmlformats.org/officeDocument/2006/math">
                              <m:oMathParaPr>
                                <m:jc m:val="centerGroup"/>
                              </m:oMathParaPr>
                              <m:oMath xmlns:m="http://schemas.openxmlformats.org/officeDocument/2006/math">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𝑠𝑐𝑎𝑙𝑒</m:t>
                                    </m:r>
                                    <m:r>
                                      <a:rPr lang="en-US" altLang="zh-CN" b="0" i="1" smtClean="0">
                                        <a:solidFill>
                                          <a:schemeClr val="tx1"/>
                                        </a:solidFill>
                                        <a:latin typeface="Cambria Math" panose="02040503050406030204" pitchFamily="18" charset="0"/>
                                      </a:rPr>
                                      <m:t>, </m:t>
                                    </m:r>
                                    <m:r>
                                      <m:rPr>
                                        <m:brk m:alnAt="7"/>
                                      </m:rPr>
                                      <a:rPr lang="en-US" altLang="zh-CN" b="0" i="1" smtClean="0">
                                        <a:solidFill>
                                          <a:schemeClr val="tx1"/>
                                        </a:solidFill>
                                        <a:latin typeface="Cambria Math" panose="02040503050406030204" pitchFamily="18" charset="0"/>
                                      </a:rPr>
                                      <m:t>𝑎</m:t>
                                    </m:r>
                                    <m:r>
                                      <a:rPr lang="en-US" altLang="zh-CN" b="0" i="1" smtClean="0">
                                        <a:solidFill>
                                          <a:schemeClr val="tx1"/>
                                        </a:solidFill>
                                        <a:latin typeface="Cambria Math" panose="02040503050406030204" pitchFamily="18" charset="0"/>
                                      </a:rPr>
                                      <m:t>𝑛𝑔𝑙𝑒</m:t>
                                    </m:r>
                                  </m:e>
                                </m:d>
                              </m:oMath>
                            </m:oMathPara>
                          </a14:m>
                          <a:endParaRPr lang="zh-CN" altLang="en-US"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3, 4</m:t>
                                    </m:r>
                                  </m:e>
                                </m:d>
                              </m:oMath>
                            </m:oMathPara>
                          </a14:m>
                          <a:endParaRPr lang="zh-CN" altLang="en-US"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3, 8</m:t>
                                    </m:r>
                                  </m:e>
                                </m:d>
                              </m:oMath>
                            </m:oMathPara>
                          </a14:m>
                          <a:endParaRPr lang="zh-CN" altLang="en-US"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3, 16</m:t>
                                    </m:r>
                                  </m:e>
                                </m:d>
                              </m:oMath>
                            </m:oMathPara>
                          </a14:m>
                          <a:endParaRPr lang="zh-CN" altLang="en-US"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0398502"/>
                      </a:ext>
                    </a:extLst>
                  </a:tr>
                  <a:tr h="370840">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𝑡𝑟𝑎𝑖𝑛</m:t>
                                </m:r>
                                <m:r>
                                  <a:rPr lang="en-US" altLang="zh-CN" b="0" i="1" smtClean="0">
                                    <a:latin typeface="Cambria Math" panose="02040503050406030204" pitchFamily="18" charset="0"/>
                                  </a:rPr>
                                  <m:t> </m:t>
                                </m:r>
                                <m:r>
                                  <a:rPr lang="en-US" altLang="zh-CN" b="0" i="1" smtClean="0">
                                    <a:latin typeface="Cambria Math" panose="02040503050406030204" pitchFamily="18" charset="0"/>
                                  </a:rPr>
                                  <m:t>𝑎𝑐𝑐</m:t>
                                </m:r>
                              </m:oMath>
                            </m:oMathPara>
                          </a14:m>
                          <a:endParaRPr lang="zh-CN" altLang="en-US" dirty="0"/>
                        </a:p>
                      </a:txBody>
                      <a:tcPr>
                        <a:lnT w="12700" cap="flat" cmpd="sng" algn="ctr">
                          <a:solidFill>
                            <a:schemeClr val="tx1"/>
                          </a:solidFill>
                          <a:prstDash val="solid"/>
                          <a:round/>
                          <a:headEnd type="none" w="med" len="med"/>
                          <a:tailEnd type="none" w="med" len="med"/>
                        </a:lnT>
                        <a:noFill/>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0.789</m:t>
                                </m:r>
                              </m:oMath>
                            </m:oMathPara>
                          </a14:m>
                          <a:endParaRPr lang="zh-CN" altLang="en-US" dirty="0"/>
                        </a:p>
                      </a:txBody>
                      <a:tcPr>
                        <a:lnT w="12700" cap="flat" cmpd="sng" algn="ctr">
                          <a:solidFill>
                            <a:schemeClr val="tx1"/>
                          </a:solidFill>
                          <a:prstDash val="solid"/>
                          <a:round/>
                          <a:headEnd type="none" w="med" len="med"/>
                          <a:tailEnd type="none" w="med" len="med"/>
                        </a:lnT>
                        <a:noFill/>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0.814</m:t>
                                </m:r>
                              </m:oMath>
                            </m:oMathPara>
                          </a14:m>
                          <a:endParaRPr lang="zh-CN" altLang="en-US" dirty="0"/>
                        </a:p>
                      </a:txBody>
                      <a:tcPr>
                        <a:lnT w="12700" cap="flat" cmpd="sng" algn="ctr">
                          <a:solidFill>
                            <a:schemeClr val="tx1"/>
                          </a:solidFill>
                          <a:prstDash val="solid"/>
                          <a:round/>
                          <a:headEnd type="none" w="med" len="med"/>
                          <a:tailEnd type="none" w="med" len="med"/>
                        </a:lnT>
                        <a:noFill/>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0.796</m:t>
                                </m:r>
                              </m:oMath>
                            </m:oMathPara>
                          </a14:m>
                          <a:endParaRPr lang="zh-CN" altLang="en-US"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443995558"/>
                      </a:ext>
                    </a:extLst>
                  </a:tr>
                  <a:tr h="370840">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𝑡𝑒𝑠𝑡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𝑎𝑐𝑐</m:t>
                                </m:r>
                              </m:oMath>
                            </m:oMathPara>
                          </a14:m>
                          <a:endParaRPr lang="zh-CN" altLang="en-US" dirty="0"/>
                        </a:p>
                      </a:txBody>
                      <a:tcPr>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0.787</m:t>
                                </m:r>
                              </m:oMath>
                            </m:oMathPara>
                          </a14:m>
                          <a:endParaRPr lang="zh-CN" altLang="en-US" dirty="0"/>
                        </a:p>
                      </a:txBody>
                      <a:tcPr>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0.811</m:t>
                                </m:r>
                              </m:oMath>
                            </m:oMathPara>
                          </a14:m>
                          <a:endParaRPr lang="zh-CN" altLang="en-US" dirty="0"/>
                        </a:p>
                      </a:txBody>
                      <a:tcPr>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0.793</m:t>
                                </m:r>
                              </m:oMath>
                            </m:oMathPara>
                          </a14:m>
                          <a:endParaRPr lang="zh-CN" altLang="en-US" dirty="0"/>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4854291"/>
                      </a:ext>
                    </a:extLst>
                  </a:tr>
                </a:tbl>
              </a:graphicData>
            </a:graphic>
          </p:graphicFrame>
        </mc:Choice>
        <mc:Fallback>
          <p:graphicFrame>
            <p:nvGraphicFramePr>
              <p:cNvPr id="6" name="表格 5">
                <a:extLst>
                  <a:ext uri="{FF2B5EF4-FFF2-40B4-BE49-F238E27FC236}">
                    <a16:creationId xmlns:a16="http://schemas.microsoft.com/office/drawing/2014/main" id="{54DED900-9941-47CB-A98E-7A3D78C6CBF4}"/>
                  </a:ext>
                </a:extLst>
              </p:cNvPr>
              <p:cNvGraphicFramePr>
                <a:graphicFrameLocks noGrp="1"/>
              </p:cNvGraphicFramePr>
              <p:nvPr>
                <p:extLst>
                  <p:ext uri="{D42A27DB-BD31-4B8C-83A1-F6EECF244321}">
                    <p14:modId xmlns:p14="http://schemas.microsoft.com/office/powerpoint/2010/main" val="1913577314"/>
                  </p:ext>
                </p:extLst>
              </p:nvPr>
            </p:nvGraphicFramePr>
            <p:xfrm>
              <a:off x="1212304" y="1498362"/>
              <a:ext cx="6096000" cy="11125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842669644"/>
                        </a:ext>
                      </a:extLst>
                    </a:gridCol>
                    <a:gridCol w="1524000">
                      <a:extLst>
                        <a:ext uri="{9D8B030D-6E8A-4147-A177-3AD203B41FA5}">
                          <a16:colId xmlns:a16="http://schemas.microsoft.com/office/drawing/2014/main" val="292282745"/>
                        </a:ext>
                      </a:extLst>
                    </a:gridCol>
                    <a:gridCol w="1524000">
                      <a:extLst>
                        <a:ext uri="{9D8B030D-6E8A-4147-A177-3AD203B41FA5}">
                          <a16:colId xmlns:a16="http://schemas.microsoft.com/office/drawing/2014/main" val="1212891024"/>
                        </a:ext>
                      </a:extLst>
                    </a:gridCol>
                    <a:gridCol w="1524000">
                      <a:extLst>
                        <a:ext uri="{9D8B030D-6E8A-4147-A177-3AD203B41FA5}">
                          <a16:colId xmlns:a16="http://schemas.microsoft.com/office/drawing/2014/main" val="115442712"/>
                        </a:ext>
                      </a:extLst>
                    </a:gridCol>
                  </a:tblGrid>
                  <a:tr h="370840">
                    <a:tc>
                      <a:txBody>
                        <a:bodyPr/>
                        <a:lstStyle/>
                        <a:p>
                          <a:endParaRPr lang="zh-CN"/>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0" t="-1639" r="-301200" b="-204918"/>
                          </a:stretch>
                        </a:blipFill>
                      </a:tcPr>
                    </a:tc>
                    <a:tc>
                      <a:txBody>
                        <a:bodyPr/>
                        <a:lstStyle/>
                        <a:p>
                          <a:endParaRPr lang="zh-CN"/>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000" t="-1639" r="-200000" b="-204918"/>
                          </a:stretch>
                        </a:blipFill>
                      </a:tcPr>
                    </a:tc>
                    <a:tc>
                      <a:txBody>
                        <a:bodyPr/>
                        <a:lstStyle/>
                        <a:p>
                          <a:endParaRPr lang="zh-CN"/>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800" t="-1639" r="-100800" b="-204918"/>
                          </a:stretch>
                        </a:blipFill>
                      </a:tcPr>
                    </a:tc>
                    <a:tc>
                      <a:txBody>
                        <a:bodyPr/>
                        <a:lstStyle/>
                        <a:p>
                          <a:endParaRPr lang="zh-CN"/>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0800" t="-1639" r="-800" b="-204918"/>
                          </a:stretch>
                        </a:blipFill>
                      </a:tcPr>
                    </a:tc>
                    <a:extLst>
                      <a:ext uri="{0D108BD9-81ED-4DB2-BD59-A6C34878D82A}">
                        <a16:rowId xmlns:a16="http://schemas.microsoft.com/office/drawing/2014/main" val="3790398502"/>
                      </a:ext>
                    </a:extLst>
                  </a:tr>
                  <a:tr h="370840">
                    <a:tc>
                      <a:txBody>
                        <a:bodyPr/>
                        <a:lstStyle/>
                        <a:p>
                          <a:endParaRPr lang="zh-CN"/>
                        </a:p>
                      </a:txBody>
                      <a:tcPr>
                        <a:lnT w="12700" cap="flat" cmpd="sng" algn="ctr">
                          <a:solidFill>
                            <a:schemeClr val="tx1"/>
                          </a:solidFill>
                          <a:prstDash val="solid"/>
                          <a:round/>
                          <a:headEnd type="none" w="med" len="med"/>
                          <a:tailEnd type="none" w="med" len="med"/>
                        </a:lnT>
                        <a:blipFill>
                          <a:blip r:embed="rId3"/>
                          <a:stretch>
                            <a:fillRect l="-400" t="-100000" r="-301200" b="-101613"/>
                          </a:stretch>
                        </a:blipFill>
                      </a:tcPr>
                    </a:tc>
                    <a:tc>
                      <a:txBody>
                        <a:bodyPr/>
                        <a:lstStyle/>
                        <a:p>
                          <a:endParaRPr lang="zh-CN"/>
                        </a:p>
                      </a:txBody>
                      <a:tcPr>
                        <a:lnT w="12700" cap="flat" cmpd="sng" algn="ctr">
                          <a:solidFill>
                            <a:schemeClr val="tx1"/>
                          </a:solidFill>
                          <a:prstDash val="solid"/>
                          <a:round/>
                          <a:headEnd type="none" w="med" len="med"/>
                          <a:tailEnd type="none" w="med" len="med"/>
                        </a:lnT>
                        <a:blipFill>
                          <a:blip r:embed="rId3"/>
                          <a:stretch>
                            <a:fillRect l="-100000" t="-100000" r="-200000" b="-101613"/>
                          </a:stretch>
                        </a:blipFill>
                      </a:tcPr>
                    </a:tc>
                    <a:tc>
                      <a:txBody>
                        <a:bodyPr/>
                        <a:lstStyle/>
                        <a:p>
                          <a:endParaRPr lang="zh-CN"/>
                        </a:p>
                      </a:txBody>
                      <a:tcPr>
                        <a:lnT w="12700" cap="flat" cmpd="sng" algn="ctr">
                          <a:solidFill>
                            <a:schemeClr val="tx1"/>
                          </a:solidFill>
                          <a:prstDash val="solid"/>
                          <a:round/>
                          <a:headEnd type="none" w="med" len="med"/>
                          <a:tailEnd type="none" w="med" len="med"/>
                        </a:lnT>
                        <a:blipFill>
                          <a:blip r:embed="rId3"/>
                          <a:stretch>
                            <a:fillRect l="-200800" t="-100000" r="-100800" b="-101613"/>
                          </a:stretch>
                        </a:blipFill>
                      </a:tcPr>
                    </a:tc>
                    <a:tc>
                      <a:txBody>
                        <a:bodyPr/>
                        <a:lstStyle/>
                        <a:p>
                          <a:endParaRPr lang="zh-CN"/>
                        </a:p>
                      </a:txBody>
                      <a:tcPr>
                        <a:lnT w="12700" cap="flat" cmpd="sng" algn="ctr">
                          <a:solidFill>
                            <a:schemeClr val="tx1"/>
                          </a:solidFill>
                          <a:prstDash val="solid"/>
                          <a:round/>
                          <a:headEnd type="none" w="med" len="med"/>
                          <a:tailEnd type="none" w="med" len="med"/>
                        </a:lnT>
                        <a:blipFill>
                          <a:blip r:embed="rId3"/>
                          <a:stretch>
                            <a:fillRect l="-300800" t="-100000" r="-800" b="-101613"/>
                          </a:stretch>
                        </a:blipFill>
                      </a:tcPr>
                    </a:tc>
                    <a:extLst>
                      <a:ext uri="{0D108BD9-81ED-4DB2-BD59-A6C34878D82A}">
                        <a16:rowId xmlns:a16="http://schemas.microsoft.com/office/drawing/2014/main" val="1443995558"/>
                      </a:ext>
                    </a:extLst>
                  </a:tr>
                  <a:tr h="370840">
                    <a:tc>
                      <a:txBody>
                        <a:bodyPr/>
                        <a:lstStyle/>
                        <a:p>
                          <a:endParaRPr lang="zh-CN"/>
                        </a:p>
                      </a:txBody>
                      <a:tcPr>
                        <a:lnB w="12700" cap="flat" cmpd="sng" algn="ctr">
                          <a:solidFill>
                            <a:schemeClr val="tx1"/>
                          </a:solidFill>
                          <a:prstDash val="solid"/>
                          <a:round/>
                          <a:headEnd type="none" w="med" len="med"/>
                          <a:tailEnd type="none" w="med" len="med"/>
                        </a:lnB>
                        <a:blipFill>
                          <a:blip r:embed="rId3"/>
                          <a:stretch>
                            <a:fillRect l="-400" t="-203279" r="-301200" b="-3279"/>
                          </a:stretch>
                        </a:blipFill>
                      </a:tcPr>
                    </a:tc>
                    <a:tc>
                      <a:txBody>
                        <a:bodyPr/>
                        <a:lstStyle/>
                        <a:p>
                          <a:endParaRPr lang="zh-CN"/>
                        </a:p>
                      </a:txBody>
                      <a:tcPr>
                        <a:lnB w="12700" cap="flat" cmpd="sng" algn="ctr">
                          <a:solidFill>
                            <a:schemeClr val="tx1"/>
                          </a:solidFill>
                          <a:prstDash val="solid"/>
                          <a:round/>
                          <a:headEnd type="none" w="med" len="med"/>
                          <a:tailEnd type="none" w="med" len="med"/>
                        </a:lnB>
                        <a:blipFill>
                          <a:blip r:embed="rId3"/>
                          <a:stretch>
                            <a:fillRect l="-100000" t="-203279" r="-200000" b="-3279"/>
                          </a:stretch>
                        </a:blipFill>
                      </a:tcPr>
                    </a:tc>
                    <a:tc>
                      <a:txBody>
                        <a:bodyPr/>
                        <a:lstStyle/>
                        <a:p>
                          <a:endParaRPr lang="zh-CN"/>
                        </a:p>
                      </a:txBody>
                      <a:tcPr>
                        <a:lnB w="12700" cap="flat" cmpd="sng" algn="ctr">
                          <a:solidFill>
                            <a:schemeClr val="tx1"/>
                          </a:solidFill>
                          <a:prstDash val="solid"/>
                          <a:round/>
                          <a:headEnd type="none" w="med" len="med"/>
                          <a:tailEnd type="none" w="med" len="med"/>
                        </a:lnB>
                        <a:blipFill>
                          <a:blip r:embed="rId3"/>
                          <a:stretch>
                            <a:fillRect l="-200800" t="-203279" r="-100800" b="-3279"/>
                          </a:stretch>
                        </a:blipFill>
                      </a:tcPr>
                    </a:tc>
                    <a:tc>
                      <a:txBody>
                        <a:bodyPr/>
                        <a:lstStyle/>
                        <a:p>
                          <a:endParaRPr lang="zh-CN"/>
                        </a:p>
                      </a:txBody>
                      <a:tcPr>
                        <a:lnB w="12700" cap="flat" cmpd="sng" algn="ctr">
                          <a:solidFill>
                            <a:schemeClr val="tx1"/>
                          </a:solidFill>
                          <a:prstDash val="solid"/>
                          <a:round/>
                          <a:headEnd type="none" w="med" len="med"/>
                          <a:tailEnd type="none" w="med" len="med"/>
                        </a:lnB>
                        <a:blipFill>
                          <a:blip r:embed="rId3"/>
                          <a:stretch>
                            <a:fillRect l="-300800" t="-203279" r="-800" b="-3279"/>
                          </a:stretch>
                        </a:blipFill>
                      </a:tcPr>
                    </a:tc>
                    <a:extLst>
                      <a:ext uri="{0D108BD9-81ED-4DB2-BD59-A6C34878D82A}">
                        <a16:rowId xmlns:a16="http://schemas.microsoft.com/office/drawing/2014/main" val="734854291"/>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7" name="表格 16">
                <a:extLst>
                  <a:ext uri="{FF2B5EF4-FFF2-40B4-BE49-F238E27FC236}">
                    <a16:creationId xmlns:a16="http://schemas.microsoft.com/office/drawing/2014/main" id="{60F584B2-CA29-42B1-8246-DD101CD26A1B}"/>
                  </a:ext>
                </a:extLst>
              </p:cNvPr>
              <p:cNvGraphicFramePr>
                <a:graphicFrameLocks noGrp="1"/>
              </p:cNvGraphicFramePr>
              <p:nvPr>
                <p:extLst>
                  <p:ext uri="{D42A27DB-BD31-4B8C-83A1-F6EECF244321}">
                    <p14:modId xmlns:p14="http://schemas.microsoft.com/office/powerpoint/2010/main" val="2876331634"/>
                  </p:ext>
                </p:extLst>
              </p:nvPr>
            </p:nvGraphicFramePr>
            <p:xfrm>
              <a:off x="1212304" y="2990061"/>
              <a:ext cx="6096000" cy="11125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842669644"/>
                        </a:ext>
                      </a:extLst>
                    </a:gridCol>
                    <a:gridCol w="1524000">
                      <a:extLst>
                        <a:ext uri="{9D8B030D-6E8A-4147-A177-3AD203B41FA5}">
                          <a16:colId xmlns:a16="http://schemas.microsoft.com/office/drawing/2014/main" val="292282745"/>
                        </a:ext>
                      </a:extLst>
                    </a:gridCol>
                    <a:gridCol w="1524000">
                      <a:extLst>
                        <a:ext uri="{9D8B030D-6E8A-4147-A177-3AD203B41FA5}">
                          <a16:colId xmlns:a16="http://schemas.microsoft.com/office/drawing/2014/main" val="1212891024"/>
                        </a:ext>
                      </a:extLst>
                    </a:gridCol>
                    <a:gridCol w="1524000">
                      <a:extLst>
                        <a:ext uri="{9D8B030D-6E8A-4147-A177-3AD203B41FA5}">
                          <a16:colId xmlns:a16="http://schemas.microsoft.com/office/drawing/2014/main" val="115442712"/>
                        </a:ext>
                      </a:extLst>
                    </a:gridCol>
                  </a:tblGrid>
                  <a:tr h="370840">
                    <a:tc>
                      <a:txBody>
                        <a:bodyPr/>
                        <a:lstStyle/>
                        <a:p>
                          <a14:m>
                            <m:oMathPara xmlns:m="http://schemas.openxmlformats.org/officeDocument/2006/math">
                              <m:oMathParaPr>
                                <m:jc m:val="centerGroup"/>
                              </m:oMathParaPr>
                              <m:oMath xmlns:m="http://schemas.openxmlformats.org/officeDocument/2006/math">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𝑠𝑐𝑎𝑙𝑒</m:t>
                                    </m:r>
                                    <m:r>
                                      <a:rPr lang="en-US" altLang="zh-CN" b="0" i="1" smtClean="0">
                                        <a:solidFill>
                                          <a:schemeClr val="tx1"/>
                                        </a:solidFill>
                                        <a:latin typeface="Cambria Math" panose="02040503050406030204" pitchFamily="18" charset="0"/>
                                      </a:rPr>
                                      <m:t>, </m:t>
                                    </m:r>
                                    <m:r>
                                      <m:rPr>
                                        <m:brk m:alnAt="7"/>
                                      </m:rPr>
                                      <a:rPr lang="en-US" altLang="zh-CN" b="0" i="1" smtClean="0">
                                        <a:solidFill>
                                          <a:schemeClr val="tx1"/>
                                        </a:solidFill>
                                        <a:latin typeface="Cambria Math" panose="02040503050406030204" pitchFamily="18" charset="0"/>
                                      </a:rPr>
                                      <m:t>𝑎</m:t>
                                    </m:r>
                                    <m:r>
                                      <a:rPr lang="en-US" altLang="zh-CN" b="0" i="1" smtClean="0">
                                        <a:solidFill>
                                          <a:schemeClr val="tx1"/>
                                        </a:solidFill>
                                        <a:latin typeface="Cambria Math" panose="02040503050406030204" pitchFamily="18" charset="0"/>
                                      </a:rPr>
                                      <m:t>𝑛𝑔𝑙𝑒</m:t>
                                    </m:r>
                                  </m:e>
                                </m:d>
                              </m:oMath>
                            </m:oMathPara>
                          </a14:m>
                          <a:endParaRPr lang="zh-CN" altLang="en-US"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4</m:t>
                                    </m:r>
                                    <m:r>
                                      <a:rPr lang="en-US" altLang="zh-CN" b="0" i="1" smtClean="0">
                                        <a:solidFill>
                                          <a:schemeClr val="tx1"/>
                                        </a:solidFill>
                                        <a:latin typeface="Cambria Math" panose="02040503050406030204" pitchFamily="18" charset="0"/>
                                      </a:rPr>
                                      <m:t>, 4</m:t>
                                    </m:r>
                                  </m:e>
                                </m:d>
                              </m:oMath>
                            </m:oMathPara>
                          </a14:m>
                          <a:endParaRPr lang="zh-CN" altLang="en-US"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4</m:t>
                                    </m:r>
                                    <m:r>
                                      <a:rPr lang="en-US" altLang="zh-CN" b="0" i="1" smtClean="0">
                                        <a:solidFill>
                                          <a:schemeClr val="tx1"/>
                                        </a:solidFill>
                                        <a:latin typeface="Cambria Math" panose="02040503050406030204" pitchFamily="18" charset="0"/>
                                      </a:rPr>
                                      <m:t>, 8</m:t>
                                    </m:r>
                                  </m:e>
                                </m:d>
                              </m:oMath>
                            </m:oMathPara>
                          </a14:m>
                          <a:endParaRPr lang="zh-CN" altLang="en-US"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4</m:t>
                                    </m:r>
                                    <m:r>
                                      <a:rPr lang="en-US" altLang="zh-CN" b="0" i="1" smtClean="0">
                                        <a:solidFill>
                                          <a:schemeClr val="tx1"/>
                                        </a:solidFill>
                                        <a:latin typeface="Cambria Math" panose="02040503050406030204" pitchFamily="18" charset="0"/>
                                      </a:rPr>
                                      <m:t>, 16</m:t>
                                    </m:r>
                                  </m:e>
                                </m:d>
                              </m:oMath>
                            </m:oMathPara>
                          </a14:m>
                          <a:endParaRPr lang="zh-CN" altLang="en-US"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0398502"/>
                      </a:ext>
                    </a:extLst>
                  </a:tr>
                  <a:tr h="370840">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𝑡𝑟𝑎𝑖𝑛</m:t>
                                </m:r>
                                <m:r>
                                  <a:rPr lang="en-US" altLang="zh-CN" b="0" i="1" smtClean="0">
                                    <a:latin typeface="Cambria Math" panose="02040503050406030204" pitchFamily="18" charset="0"/>
                                  </a:rPr>
                                  <m:t> </m:t>
                                </m:r>
                                <m:r>
                                  <a:rPr lang="en-US" altLang="zh-CN" b="0" i="1" smtClean="0">
                                    <a:latin typeface="Cambria Math" panose="02040503050406030204" pitchFamily="18" charset="0"/>
                                  </a:rPr>
                                  <m:t>𝑎𝑐𝑐</m:t>
                                </m:r>
                              </m:oMath>
                            </m:oMathPara>
                          </a14:m>
                          <a:endParaRPr lang="zh-CN" altLang="en-US" dirty="0"/>
                        </a:p>
                      </a:txBody>
                      <a:tcPr>
                        <a:lnT w="12700" cap="flat" cmpd="sng" algn="ctr">
                          <a:solidFill>
                            <a:schemeClr val="tx1"/>
                          </a:solidFill>
                          <a:prstDash val="solid"/>
                          <a:round/>
                          <a:headEnd type="none" w="med" len="med"/>
                          <a:tailEnd type="none" w="med" len="med"/>
                        </a:lnT>
                        <a:noFill/>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0.790</m:t>
                                </m:r>
                              </m:oMath>
                            </m:oMathPara>
                          </a14:m>
                          <a:endParaRPr lang="zh-CN" altLang="en-US" dirty="0"/>
                        </a:p>
                      </a:txBody>
                      <a:tcPr>
                        <a:lnT w="12700" cap="flat" cmpd="sng" algn="ctr">
                          <a:solidFill>
                            <a:schemeClr val="tx1"/>
                          </a:solidFill>
                          <a:prstDash val="solid"/>
                          <a:round/>
                          <a:headEnd type="none" w="med" len="med"/>
                          <a:tailEnd type="none" w="med" len="med"/>
                        </a:lnT>
                        <a:noFill/>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0.815</m:t>
                                </m:r>
                              </m:oMath>
                            </m:oMathPara>
                          </a14:m>
                          <a:endParaRPr lang="zh-CN" altLang="en-US" dirty="0"/>
                        </a:p>
                      </a:txBody>
                      <a:tcPr>
                        <a:lnT w="12700" cap="flat" cmpd="sng" algn="ctr">
                          <a:solidFill>
                            <a:schemeClr val="tx1"/>
                          </a:solidFill>
                          <a:prstDash val="solid"/>
                          <a:round/>
                          <a:headEnd type="none" w="med" len="med"/>
                          <a:tailEnd type="none" w="med" len="med"/>
                        </a:lnT>
                        <a:noFill/>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0.797</m:t>
                                </m:r>
                              </m:oMath>
                            </m:oMathPara>
                          </a14:m>
                          <a:endParaRPr lang="zh-CN" altLang="en-US"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443995558"/>
                      </a:ext>
                    </a:extLst>
                  </a:tr>
                  <a:tr h="370840">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𝑡𝑒𝑠𝑡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𝑎𝑐𝑐</m:t>
                                </m:r>
                              </m:oMath>
                            </m:oMathPara>
                          </a14:m>
                          <a:endParaRPr lang="zh-CN" altLang="en-US" dirty="0"/>
                        </a:p>
                      </a:txBody>
                      <a:tcPr>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0.787</m:t>
                                </m:r>
                              </m:oMath>
                            </m:oMathPara>
                          </a14:m>
                          <a:endParaRPr lang="zh-CN" altLang="en-US" dirty="0"/>
                        </a:p>
                      </a:txBody>
                      <a:tcPr>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0.810</m:t>
                                </m:r>
                              </m:oMath>
                            </m:oMathPara>
                          </a14:m>
                          <a:endParaRPr lang="zh-CN" altLang="en-US" dirty="0"/>
                        </a:p>
                      </a:txBody>
                      <a:tcPr>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0.793</m:t>
                                </m:r>
                              </m:oMath>
                            </m:oMathPara>
                          </a14:m>
                          <a:endParaRPr lang="zh-CN" altLang="en-US" dirty="0"/>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4854291"/>
                      </a:ext>
                    </a:extLst>
                  </a:tr>
                </a:tbl>
              </a:graphicData>
            </a:graphic>
          </p:graphicFrame>
        </mc:Choice>
        <mc:Fallback>
          <p:graphicFrame>
            <p:nvGraphicFramePr>
              <p:cNvPr id="17" name="表格 16">
                <a:extLst>
                  <a:ext uri="{FF2B5EF4-FFF2-40B4-BE49-F238E27FC236}">
                    <a16:creationId xmlns:a16="http://schemas.microsoft.com/office/drawing/2014/main" id="{60F584B2-CA29-42B1-8246-DD101CD26A1B}"/>
                  </a:ext>
                </a:extLst>
              </p:cNvPr>
              <p:cNvGraphicFramePr>
                <a:graphicFrameLocks noGrp="1"/>
              </p:cNvGraphicFramePr>
              <p:nvPr>
                <p:extLst>
                  <p:ext uri="{D42A27DB-BD31-4B8C-83A1-F6EECF244321}">
                    <p14:modId xmlns:p14="http://schemas.microsoft.com/office/powerpoint/2010/main" val="2876331634"/>
                  </p:ext>
                </p:extLst>
              </p:nvPr>
            </p:nvGraphicFramePr>
            <p:xfrm>
              <a:off x="1212304" y="2990061"/>
              <a:ext cx="6096000" cy="11125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842669644"/>
                        </a:ext>
                      </a:extLst>
                    </a:gridCol>
                    <a:gridCol w="1524000">
                      <a:extLst>
                        <a:ext uri="{9D8B030D-6E8A-4147-A177-3AD203B41FA5}">
                          <a16:colId xmlns:a16="http://schemas.microsoft.com/office/drawing/2014/main" val="292282745"/>
                        </a:ext>
                      </a:extLst>
                    </a:gridCol>
                    <a:gridCol w="1524000">
                      <a:extLst>
                        <a:ext uri="{9D8B030D-6E8A-4147-A177-3AD203B41FA5}">
                          <a16:colId xmlns:a16="http://schemas.microsoft.com/office/drawing/2014/main" val="1212891024"/>
                        </a:ext>
                      </a:extLst>
                    </a:gridCol>
                    <a:gridCol w="1524000">
                      <a:extLst>
                        <a:ext uri="{9D8B030D-6E8A-4147-A177-3AD203B41FA5}">
                          <a16:colId xmlns:a16="http://schemas.microsoft.com/office/drawing/2014/main" val="115442712"/>
                        </a:ext>
                      </a:extLst>
                    </a:gridCol>
                  </a:tblGrid>
                  <a:tr h="370840">
                    <a:tc>
                      <a:txBody>
                        <a:bodyPr/>
                        <a:lstStyle/>
                        <a:p>
                          <a:endParaRPr lang="zh-CN"/>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00" t="-1639" r="-301200" b="-204918"/>
                          </a:stretch>
                        </a:blipFill>
                      </a:tcPr>
                    </a:tc>
                    <a:tc>
                      <a:txBody>
                        <a:bodyPr/>
                        <a:lstStyle/>
                        <a:p>
                          <a:endParaRPr lang="zh-CN"/>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639" r="-200000" b="-204918"/>
                          </a:stretch>
                        </a:blipFill>
                      </a:tcPr>
                    </a:tc>
                    <a:tc>
                      <a:txBody>
                        <a:bodyPr/>
                        <a:lstStyle/>
                        <a:p>
                          <a:endParaRPr lang="zh-CN"/>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800" t="-1639" r="-100800" b="-204918"/>
                          </a:stretch>
                        </a:blipFill>
                      </a:tcPr>
                    </a:tc>
                    <a:tc>
                      <a:txBody>
                        <a:bodyPr/>
                        <a:lstStyle/>
                        <a:p>
                          <a:endParaRPr lang="zh-CN"/>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00800" t="-1639" r="-800" b="-204918"/>
                          </a:stretch>
                        </a:blipFill>
                      </a:tcPr>
                    </a:tc>
                    <a:extLst>
                      <a:ext uri="{0D108BD9-81ED-4DB2-BD59-A6C34878D82A}">
                        <a16:rowId xmlns:a16="http://schemas.microsoft.com/office/drawing/2014/main" val="3790398502"/>
                      </a:ext>
                    </a:extLst>
                  </a:tr>
                  <a:tr h="370840">
                    <a:tc>
                      <a:txBody>
                        <a:bodyPr/>
                        <a:lstStyle/>
                        <a:p>
                          <a:endParaRPr lang="zh-CN"/>
                        </a:p>
                      </a:txBody>
                      <a:tcPr>
                        <a:lnT w="12700" cap="flat" cmpd="sng" algn="ctr">
                          <a:solidFill>
                            <a:schemeClr val="tx1"/>
                          </a:solidFill>
                          <a:prstDash val="solid"/>
                          <a:round/>
                          <a:headEnd type="none" w="med" len="med"/>
                          <a:tailEnd type="none" w="med" len="med"/>
                        </a:lnT>
                        <a:blipFill>
                          <a:blip r:embed="rId4"/>
                          <a:stretch>
                            <a:fillRect l="-400" t="-101639" r="-301200" b="-104918"/>
                          </a:stretch>
                        </a:blipFill>
                      </a:tcPr>
                    </a:tc>
                    <a:tc>
                      <a:txBody>
                        <a:bodyPr/>
                        <a:lstStyle/>
                        <a:p>
                          <a:endParaRPr lang="zh-CN"/>
                        </a:p>
                      </a:txBody>
                      <a:tcPr>
                        <a:lnT w="12700" cap="flat" cmpd="sng" algn="ctr">
                          <a:solidFill>
                            <a:schemeClr val="tx1"/>
                          </a:solidFill>
                          <a:prstDash val="solid"/>
                          <a:round/>
                          <a:headEnd type="none" w="med" len="med"/>
                          <a:tailEnd type="none" w="med" len="med"/>
                        </a:lnT>
                        <a:blipFill>
                          <a:blip r:embed="rId4"/>
                          <a:stretch>
                            <a:fillRect l="-100000" t="-101639" r="-200000" b="-104918"/>
                          </a:stretch>
                        </a:blipFill>
                      </a:tcPr>
                    </a:tc>
                    <a:tc>
                      <a:txBody>
                        <a:bodyPr/>
                        <a:lstStyle/>
                        <a:p>
                          <a:endParaRPr lang="zh-CN"/>
                        </a:p>
                      </a:txBody>
                      <a:tcPr>
                        <a:lnT w="12700" cap="flat" cmpd="sng" algn="ctr">
                          <a:solidFill>
                            <a:schemeClr val="tx1"/>
                          </a:solidFill>
                          <a:prstDash val="solid"/>
                          <a:round/>
                          <a:headEnd type="none" w="med" len="med"/>
                          <a:tailEnd type="none" w="med" len="med"/>
                        </a:lnT>
                        <a:blipFill>
                          <a:blip r:embed="rId4"/>
                          <a:stretch>
                            <a:fillRect l="-200800" t="-101639" r="-100800" b="-104918"/>
                          </a:stretch>
                        </a:blipFill>
                      </a:tcPr>
                    </a:tc>
                    <a:tc>
                      <a:txBody>
                        <a:bodyPr/>
                        <a:lstStyle/>
                        <a:p>
                          <a:endParaRPr lang="zh-CN"/>
                        </a:p>
                      </a:txBody>
                      <a:tcPr>
                        <a:lnT w="12700" cap="flat" cmpd="sng" algn="ctr">
                          <a:solidFill>
                            <a:schemeClr val="tx1"/>
                          </a:solidFill>
                          <a:prstDash val="solid"/>
                          <a:round/>
                          <a:headEnd type="none" w="med" len="med"/>
                          <a:tailEnd type="none" w="med" len="med"/>
                        </a:lnT>
                        <a:blipFill>
                          <a:blip r:embed="rId4"/>
                          <a:stretch>
                            <a:fillRect l="-300800" t="-101639" r="-800" b="-104918"/>
                          </a:stretch>
                        </a:blipFill>
                      </a:tcPr>
                    </a:tc>
                    <a:extLst>
                      <a:ext uri="{0D108BD9-81ED-4DB2-BD59-A6C34878D82A}">
                        <a16:rowId xmlns:a16="http://schemas.microsoft.com/office/drawing/2014/main" val="1443995558"/>
                      </a:ext>
                    </a:extLst>
                  </a:tr>
                  <a:tr h="370840">
                    <a:tc>
                      <a:txBody>
                        <a:bodyPr/>
                        <a:lstStyle/>
                        <a:p>
                          <a:endParaRPr lang="zh-CN"/>
                        </a:p>
                      </a:txBody>
                      <a:tcPr>
                        <a:lnB w="12700" cap="flat" cmpd="sng" algn="ctr">
                          <a:solidFill>
                            <a:schemeClr val="tx1"/>
                          </a:solidFill>
                          <a:prstDash val="solid"/>
                          <a:round/>
                          <a:headEnd type="none" w="med" len="med"/>
                          <a:tailEnd type="none" w="med" len="med"/>
                        </a:lnB>
                        <a:blipFill>
                          <a:blip r:embed="rId4"/>
                          <a:stretch>
                            <a:fillRect l="-400" t="-201639" r="-301200" b="-4918"/>
                          </a:stretch>
                        </a:blipFill>
                      </a:tcPr>
                    </a:tc>
                    <a:tc>
                      <a:txBody>
                        <a:bodyPr/>
                        <a:lstStyle/>
                        <a:p>
                          <a:endParaRPr lang="zh-CN"/>
                        </a:p>
                      </a:txBody>
                      <a:tcPr>
                        <a:lnB w="12700" cap="flat" cmpd="sng" algn="ctr">
                          <a:solidFill>
                            <a:schemeClr val="tx1"/>
                          </a:solidFill>
                          <a:prstDash val="solid"/>
                          <a:round/>
                          <a:headEnd type="none" w="med" len="med"/>
                          <a:tailEnd type="none" w="med" len="med"/>
                        </a:lnB>
                        <a:blipFill>
                          <a:blip r:embed="rId4"/>
                          <a:stretch>
                            <a:fillRect l="-100000" t="-201639" r="-200000" b="-4918"/>
                          </a:stretch>
                        </a:blipFill>
                      </a:tcPr>
                    </a:tc>
                    <a:tc>
                      <a:txBody>
                        <a:bodyPr/>
                        <a:lstStyle/>
                        <a:p>
                          <a:endParaRPr lang="zh-CN"/>
                        </a:p>
                      </a:txBody>
                      <a:tcPr>
                        <a:lnB w="12700" cap="flat" cmpd="sng" algn="ctr">
                          <a:solidFill>
                            <a:schemeClr val="tx1"/>
                          </a:solidFill>
                          <a:prstDash val="solid"/>
                          <a:round/>
                          <a:headEnd type="none" w="med" len="med"/>
                          <a:tailEnd type="none" w="med" len="med"/>
                        </a:lnB>
                        <a:blipFill>
                          <a:blip r:embed="rId4"/>
                          <a:stretch>
                            <a:fillRect l="-200800" t="-201639" r="-100800" b="-4918"/>
                          </a:stretch>
                        </a:blipFill>
                      </a:tcPr>
                    </a:tc>
                    <a:tc>
                      <a:txBody>
                        <a:bodyPr/>
                        <a:lstStyle/>
                        <a:p>
                          <a:endParaRPr lang="zh-CN"/>
                        </a:p>
                      </a:txBody>
                      <a:tcPr>
                        <a:lnB w="12700" cap="flat" cmpd="sng" algn="ctr">
                          <a:solidFill>
                            <a:schemeClr val="tx1"/>
                          </a:solidFill>
                          <a:prstDash val="solid"/>
                          <a:round/>
                          <a:headEnd type="none" w="med" len="med"/>
                          <a:tailEnd type="none" w="med" len="med"/>
                        </a:lnB>
                        <a:blipFill>
                          <a:blip r:embed="rId4"/>
                          <a:stretch>
                            <a:fillRect l="-300800" t="-201639" r="-800" b="-4918"/>
                          </a:stretch>
                        </a:blipFill>
                      </a:tcPr>
                    </a:tc>
                    <a:extLst>
                      <a:ext uri="{0D108BD9-81ED-4DB2-BD59-A6C34878D82A}">
                        <a16:rowId xmlns:a16="http://schemas.microsoft.com/office/drawing/2014/main" val="734854291"/>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9" name="表格 18">
                <a:extLst>
                  <a:ext uri="{FF2B5EF4-FFF2-40B4-BE49-F238E27FC236}">
                    <a16:creationId xmlns:a16="http://schemas.microsoft.com/office/drawing/2014/main" id="{33E71C97-5F35-41C1-A31F-572B5C707582}"/>
                  </a:ext>
                </a:extLst>
              </p:cNvPr>
              <p:cNvGraphicFramePr>
                <a:graphicFrameLocks noGrp="1"/>
              </p:cNvGraphicFramePr>
              <p:nvPr>
                <p:extLst>
                  <p:ext uri="{D42A27DB-BD31-4B8C-83A1-F6EECF244321}">
                    <p14:modId xmlns:p14="http://schemas.microsoft.com/office/powerpoint/2010/main" val="2105793445"/>
                  </p:ext>
                </p:extLst>
              </p:nvPr>
            </p:nvGraphicFramePr>
            <p:xfrm>
              <a:off x="1212304" y="4476720"/>
              <a:ext cx="6096000" cy="11125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842669644"/>
                        </a:ext>
                      </a:extLst>
                    </a:gridCol>
                    <a:gridCol w="1524000">
                      <a:extLst>
                        <a:ext uri="{9D8B030D-6E8A-4147-A177-3AD203B41FA5}">
                          <a16:colId xmlns:a16="http://schemas.microsoft.com/office/drawing/2014/main" val="292282745"/>
                        </a:ext>
                      </a:extLst>
                    </a:gridCol>
                    <a:gridCol w="1524000">
                      <a:extLst>
                        <a:ext uri="{9D8B030D-6E8A-4147-A177-3AD203B41FA5}">
                          <a16:colId xmlns:a16="http://schemas.microsoft.com/office/drawing/2014/main" val="1212891024"/>
                        </a:ext>
                      </a:extLst>
                    </a:gridCol>
                    <a:gridCol w="1524000">
                      <a:extLst>
                        <a:ext uri="{9D8B030D-6E8A-4147-A177-3AD203B41FA5}">
                          <a16:colId xmlns:a16="http://schemas.microsoft.com/office/drawing/2014/main" val="115442712"/>
                        </a:ext>
                      </a:extLst>
                    </a:gridCol>
                  </a:tblGrid>
                  <a:tr h="370840">
                    <a:tc>
                      <a:txBody>
                        <a:bodyPr/>
                        <a:lstStyle/>
                        <a:p>
                          <a14:m>
                            <m:oMathPara xmlns:m="http://schemas.openxmlformats.org/officeDocument/2006/math">
                              <m:oMathParaPr>
                                <m:jc m:val="centerGroup"/>
                              </m:oMathParaPr>
                              <m:oMath xmlns:m="http://schemas.openxmlformats.org/officeDocument/2006/math">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𝑠𝑐𝑎𝑙𝑒</m:t>
                                    </m:r>
                                    <m:r>
                                      <a:rPr lang="en-US" altLang="zh-CN" b="0" i="1" smtClean="0">
                                        <a:solidFill>
                                          <a:schemeClr val="tx1"/>
                                        </a:solidFill>
                                        <a:latin typeface="Cambria Math" panose="02040503050406030204" pitchFamily="18" charset="0"/>
                                      </a:rPr>
                                      <m:t>, </m:t>
                                    </m:r>
                                    <m:r>
                                      <m:rPr>
                                        <m:brk m:alnAt="7"/>
                                      </m:rPr>
                                      <a:rPr lang="en-US" altLang="zh-CN" b="0" i="1" smtClean="0">
                                        <a:solidFill>
                                          <a:schemeClr val="tx1"/>
                                        </a:solidFill>
                                        <a:latin typeface="Cambria Math" panose="02040503050406030204" pitchFamily="18" charset="0"/>
                                      </a:rPr>
                                      <m:t>𝑎</m:t>
                                    </m:r>
                                    <m:r>
                                      <a:rPr lang="en-US" altLang="zh-CN" b="0" i="1" smtClean="0">
                                        <a:solidFill>
                                          <a:schemeClr val="tx1"/>
                                        </a:solidFill>
                                        <a:latin typeface="Cambria Math" panose="02040503050406030204" pitchFamily="18" charset="0"/>
                                      </a:rPr>
                                      <m:t>𝑛𝑔𝑙𝑒</m:t>
                                    </m:r>
                                  </m:e>
                                </m:d>
                              </m:oMath>
                            </m:oMathPara>
                          </a14:m>
                          <a:endParaRPr lang="zh-CN" altLang="en-US"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5</m:t>
                                    </m:r>
                                    <m:r>
                                      <a:rPr lang="en-US" altLang="zh-CN" b="0" i="1" smtClean="0">
                                        <a:solidFill>
                                          <a:schemeClr val="tx1"/>
                                        </a:solidFill>
                                        <a:latin typeface="Cambria Math" panose="02040503050406030204" pitchFamily="18" charset="0"/>
                                      </a:rPr>
                                      <m:t>, 4</m:t>
                                    </m:r>
                                  </m:e>
                                </m:d>
                              </m:oMath>
                            </m:oMathPara>
                          </a14:m>
                          <a:endParaRPr lang="zh-CN" altLang="en-US"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5</m:t>
                                    </m:r>
                                    <m:r>
                                      <a:rPr lang="en-US" altLang="zh-CN" b="0" i="1" smtClean="0">
                                        <a:solidFill>
                                          <a:schemeClr val="tx1"/>
                                        </a:solidFill>
                                        <a:latin typeface="Cambria Math" panose="02040503050406030204" pitchFamily="18" charset="0"/>
                                      </a:rPr>
                                      <m:t>, 8</m:t>
                                    </m:r>
                                  </m:e>
                                </m:d>
                              </m:oMath>
                            </m:oMathPara>
                          </a14:m>
                          <a:endParaRPr lang="zh-CN" altLang="en-US"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5</m:t>
                                    </m:r>
                                    <m:r>
                                      <a:rPr lang="en-US" altLang="zh-CN" b="0" i="1" smtClean="0">
                                        <a:solidFill>
                                          <a:schemeClr val="tx1"/>
                                        </a:solidFill>
                                        <a:latin typeface="Cambria Math" panose="02040503050406030204" pitchFamily="18" charset="0"/>
                                      </a:rPr>
                                      <m:t>, 16</m:t>
                                    </m:r>
                                  </m:e>
                                </m:d>
                              </m:oMath>
                            </m:oMathPara>
                          </a14:m>
                          <a:endParaRPr lang="zh-CN" altLang="en-US"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0398502"/>
                      </a:ext>
                    </a:extLst>
                  </a:tr>
                  <a:tr h="370840">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𝑡𝑟𝑎𝑖𝑛</m:t>
                                </m:r>
                                <m:r>
                                  <a:rPr lang="en-US" altLang="zh-CN" b="0" i="1" smtClean="0">
                                    <a:latin typeface="Cambria Math" panose="02040503050406030204" pitchFamily="18" charset="0"/>
                                  </a:rPr>
                                  <m:t> </m:t>
                                </m:r>
                                <m:r>
                                  <a:rPr lang="en-US" altLang="zh-CN" b="0" i="1" smtClean="0">
                                    <a:latin typeface="Cambria Math" panose="02040503050406030204" pitchFamily="18" charset="0"/>
                                  </a:rPr>
                                  <m:t>𝑎𝑐𝑐</m:t>
                                </m:r>
                              </m:oMath>
                            </m:oMathPara>
                          </a14:m>
                          <a:endParaRPr lang="zh-CN" altLang="en-US" dirty="0"/>
                        </a:p>
                      </a:txBody>
                      <a:tcPr>
                        <a:lnT w="12700" cap="flat" cmpd="sng" algn="ctr">
                          <a:solidFill>
                            <a:schemeClr val="tx1"/>
                          </a:solidFill>
                          <a:prstDash val="solid"/>
                          <a:round/>
                          <a:headEnd type="none" w="med" len="med"/>
                          <a:tailEnd type="none" w="med" len="med"/>
                        </a:lnT>
                        <a:noFill/>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0.791</m:t>
                                </m:r>
                              </m:oMath>
                            </m:oMathPara>
                          </a14:m>
                          <a:endParaRPr lang="zh-CN" altLang="en-US" dirty="0"/>
                        </a:p>
                      </a:txBody>
                      <a:tcPr>
                        <a:lnT w="12700" cap="flat" cmpd="sng" algn="ctr">
                          <a:solidFill>
                            <a:schemeClr val="tx1"/>
                          </a:solidFill>
                          <a:prstDash val="solid"/>
                          <a:round/>
                          <a:headEnd type="none" w="med" len="med"/>
                          <a:tailEnd type="none" w="med" len="med"/>
                        </a:lnT>
                        <a:noFill/>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0.816</m:t>
                                </m:r>
                              </m:oMath>
                            </m:oMathPara>
                          </a14:m>
                          <a:endParaRPr lang="zh-CN" altLang="en-US" dirty="0"/>
                        </a:p>
                      </a:txBody>
                      <a:tcPr>
                        <a:lnT w="12700" cap="flat" cmpd="sng" algn="ctr">
                          <a:solidFill>
                            <a:schemeClr val="tx1"/>
                          </a:solidFill>
                          <a:prstDash val="solid"/>
                          <a:round/>
                          <a:headEnd type="none" w="med" len="med"/>
                          <a:tailEnd type="none" w="med" len="med"/>
                        </a:lnT>
                        <a:noFill/>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0.795</m:t>
                                </m:r>
                              </m:oMath>
                            </m:oMathPara>
                          </a14:m>
                          <a:endParaRPr lang="zh-CN" altLang="en-US"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443995558"/>
                      </a:ext>
                    </a:extLst>
                  </a:tr>
                  <a:tr h="370840">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𝑡𝑒𝑠𝑡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𝑎𝑐𝑐</m:t>
                                </m:r>
                              </m:oMath>
                            </m:oMathPara>
                          </a14:m>
                          <a:endParaRPr lang="zh-CN" altLang="en-US" dirty="0"/>
                        </a:p>
                      </a:txBody>
                      <a:tcPr>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0.787</m:t>
                                </m:r>
                              </m:oMath>
                            </m:oMathPara>
                          </a14:m>
                          <a:endParaRPr lang="zh-CN" altLang="en-US" dirty="0"/>
                        </a:p>
                      </a:txBody>
                      <a:tcPr>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0.810</m:t>
                                </m:r>
                              </m:oMath>
                            </m:oMathPara>
                          </a14:m>
                          <a:endParaRPr lang="zh-CN" altLang="en-US" dirty="0"/>
                        </a:p>
                      </a:txBody>
                      <a:tcPr>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0.792</m:t>
                                </m:r>
                              </m:oMath>
                            </m:oMathPara>
                          </a14:m>
                          <a:endParaRPr lang="zh-CN" altLang="en-US" dirty="0"/>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4854291"/>
                      </a:ext>
                    </a:extLst>
                  </a:tr>
                </a:tbl>
              </a:graphicData>
            </a:graphic>
          </p:graphicFrame>
        </mc:Choice>
        <mc:Fallback>
          <p:graphicFrame>
            <p:nvGraphicFramePr>
              <p:cNvPr id="19" name="表格 18">
                <a:extLst>
                  <a:ext uri="{FF2B5EF4-FFF2-40B4-BE49-F238E27FC236}">
                    <a16:creationId xmlns:a16="http://schemas.microsoft.com/office/drawing/2014/main" id="{33E71C97-5F35-41C1-A31F-572B5C707582}"/>
                  </a:ext>
                </a:extLst>
              </p:cNvPr>
              <p:cNvGraphicFramePr>
                <a:graphicFrameLocks noGrp="1"/>
              </p:cNvGraphicFramePr>
              <p:nvPr>
                <p:extLst>
                  <p:ext uri="{D42A27DB-BD31-4B8C-83A1-F6EECF244321}">
                    <p14:modId xmlns:p14="http://schemas.microsoft.com/office/powerpoint/2010/main" val="2105793445"/>
                  </p:ext>
                </p:extLst>
              </p:nvPr>
            </p:nvGraphicFramePr>
            <p:xfrm>
              <a:off x="1212304" y="4476720"/>
              <a:ext cx="6096000" cy="11125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842669644"/>
                        </a:ext>
                      </a:extLst>
                    </a:gridCol>
                    <a:gridCol w="1524000">
                      <a:extLst>
                        <a:ext uri="{9D8B030D-6E8A-4147-A177-3AD203B41FA5}">
                          <a16:colId xmlns:a16="http://schemas.microsoft.com/office/drawing/2014/main" val="292282745"/>
                        </a:ext>
                      </a:extLst>
                    </a:gridCol>
                    <a:gridCol w="1524000">
                      <a:extLst>
                        <a:ext uri="{9D8B030D-6E8A-4147-A177-3AD203B41FA5}">
                          <a16:colId xmlns:a16="http://schemas.microsoft.com/office/drawing/2014/main" val="1212891024"/>
                        </a:ext>
                      </a:extLst>
                    </a:gridCol>
                    <a:gridCol w="1524000">
                      <a:extLst>
                        <a:ext uri="{9D8B030D-6E8A-4147-A177-3AD203B41FA5}">
                          <a16:colId xmlns:a16="http://schemas.microsoft.com/office/drawing/2014/main" val="115442712"/>
                        </a:ext>
                      </a:extLst>
                    </a:gridCol>
                  </a:tblGrid>
                  <a:tr h="370840">
                    <a:tc>
                      <a:txBody>
                        <a:bodyPr/>
                        <a:lstStyle/>
                        <a:p>
                          <a:endParaRPr lang="zh-CN"/>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00" t="-1639" r="-301200" b="-203279"/>
                          </a:stretch>
                        </a:blipFill>
                      </a:tcPr>
                    </a:tc>
                    <a:tc>
                      <a:txBody>
                        <a:bodyPr/>
                        <a:lstStyle/>
                        <a:p>
                          <a:endParaRPr lang="zh-CN"/>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0000" t="-1639" r="-200000" b="-203279"/>
                          </a:stretch>
                        </a:blipFill>
                      </a:tcPr>
                    </a:tc>
                    <a:tc>
                      <a:txBody>
                        <a:bodyPr/>
                        <a:lstStyle/>
                        <a:p>
                          <a:endParaRPr lang="zh-CN"/>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0800" t="-1639" r="-100800" b="-203279"/>
                          </a:stretch>
                        </a:blipFill>
                      </a:tcPr>
                    </a:tc>
                    <a:tc>
                      <a:txBody>
                        <a:bodyPr/>
                        <a:lstStyle/>
                        <a:p>
                          <a:endParaRPr lang="zh-CN"/>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00800" t="-1639" r="-800" b="-203279"/>
                          </a:stretch>
                        </a:blipFill>
                      </a:tcPr>
                    </a:tc>
                    <a:extLst>
                      <a:ext uri="{0D108BD9-81ED-4DB2-BD59-A6C34878D82A}">
                        <a16:rowId xmlns:a16="http://schemas.microsoft.com/office/drawing/2014/main" val="3790398502"/>
                      </a:ext>
                    </a:extLst>
                  </a:tr>
                  <a:tr h="370840">
                    <a:tc>
                      <a:txBody>
                        <a:bodyPr/>
                        <a:lstStyle/>
                        <a:p>
                          <a:endParaRPr lang="zh-CN"/>
                        </a:p>
                      </a:txBody>
                      <a:tcPr>
                        <a:lnT w="12700" cap="flat" cmpd="sng" algn="ctr">
                          <a:solidFill>
                            <a:schemeClr val="tx1"/>
                          </a:solidFill>
                          <a:prstDash val="solid"/>
                          <a:round/>
                          <a:headEnd type="none" w="med" len="med"/>
                          <a:tailEnd type="none" w="med" len="med"/>
                        </a:lnT>
                        <a:blipFill>
                          <a:blip r:embed="rId5"/>
                          <a:stretch>
                            <a:fillRect l="-400" t="-101639" r="-301200" b="-103279"/>
                          </a:stretch>
                        </a:blipFill>
                      </a:tcPr>
                    </a:tc>
                    <a:tc>
                      <a:txBody>
                        <a:bodyPr/>
                        <a:lstStyle/>
                        <a:p>
                          <a:endParaRPr lang="zh-CN"/>
                        </a:p>
                      </a:txBody>
                      <a:tcPr>
                        <a:lnT w="12700" cap="flat" cmpd="sng" algn="ctr">
                          <a:solidFill>
                            <a:schemeClr val="tx1"/>
                          </a:solidFill>
                          <a:prstDash val="solid"/>
                          <a:round/>
                          <a:headEnd type="none" w="med" len="med"/>
                          <a:tailEnd type="none" w="med" len="med"/>
                        </a:lnT>
                        <a:blipFill>
                          <a:blip r:embed="rId5"/>
                          <a:stretch>
                            <a:fillRect l="-100000" t="-101639" r="-200000" b="-103279"/>
                          </a:stretch>
                        </a:blipFill>
                      </a:tcPr>
                    </a:tc>
                    <a:tc>
                      <a:txBody>
                        <a:bodyPr/>
                        <a:lstStyle/>
                        <a:p>
                          <a:endParaRPr lang="zh-CN"/>
                        </a:p>
                      </a:txBody>
                      <a:tcPr>
                        <a:lnT w="12700" cap="flat" cmpd="sng" algn="ctr">
                          <a:solidFill>
                            <a:schemeClr val="tx1"/>
                          </a:solidFill>
                          <a:prstDash val="solid"/>
                          <a:round/>
                          <a:headEnd type="none" w="med" len="med"/>
                          <a:tailEnd type="none" w="med" len="med"/>
                        </a:lnT>
                        <a:blipFill>
                          <a:blip r:embed="rId5"/>
                          <a:stretch>
                            <a:fillRect l="-200800" t="-101639" r="-100800" b="-103279"/>
                          </a:stretch>
                        </a:blipFill>
                      </a:tcPr>
                    </a:tc>
                    <a:tc>
                      <a:txBody>
                        <a:bodyPr/>
                        <a:lstStyle/>
                        <a:p>
                          <a:endParaRPr lang="zh-CN"/>
                        </a:p>
                      </a:txBody>
                      <a:tcPr>
                        <a:lnT w="12700" cap="flat" cmpd="sng" algn="ctr">
                          <a:solidFill>
                            <a:schemeClr val="tx1"/>
                          </a:solidFill>
                          <a:prstDash val="solid"/>
                          <a:round/>
                          <a:headEnd type="none" w="med" len="med"/>
                          <a:tailEnd type="none" w="med" len="med"/>
                        </a:lnT>
                        <a:blipFill>
                          <a:blip r:embed="rId5"/>
                          <a:stretch>
                            <a:fillRect l="-300800" t="-101639" r="-800" b="-103279"/>
                          </a:stretch>
                        </a:blipFill>
                      </a:tcPr>
                    </a:tc>
                    <a:extLst>
                      <a:ext uri="{0D108BD9-81ED-4DB2-BD59-A6C34878D82A}">
                        <a16:rowId xmlns:a16="http://schemas.microsoft.com/office/drawing/2014/main" val="1443995558"/>
                      </a:ext>
                    </a:extLst>
                  </a:tr>
                  <a:tr h="370840">
                    <a:tc>
                      <a:txBody>
                        <a:bodyPr/>
                        <a:lstStyle/>
                        <a:p>
                          <a:endParaRPr lang="zh-CN"/>
                        </a:p>
                      </a:txBody>
                      <a:tcPr>
                        <a:lnB w="12700" cap="flat" cmpd="sng" algn="ctr">
                          <a:solidFill>
                            <a:schemeClr val="tx1"/>
                          </a:solidFill>
                          <a:prstDash val="solid"/>
                          <a:round/>
                          <a:headEnd type="none" w="med" len="med"/>
                          <a:tailEnd type="none" w="med" len="med"/>
                        </a:lnB>
                        <a:blipFill>
                          <a:blip r:embed="rId5"/>
                          <a:stretch>
                            <a:fillRect l="-400" t="-201639" r="-301200" b="-3279"/>
                          </a:stretch>
                        </a:blipFill>
                      </a:tcPr>
                    </a:tc>
                    <a:tc>
                      <a:txBody>
                        <a:bodyPr/>
                        <a:lstStyle/>
                        <a:p>
                          <a:endParaRPr lang="zh-CN"/>
                        </a:p>
                      </a:txBody>
                      <a:tcPr>
                        <a:lnB w="12700" cap="flat" cmpd="sng" algn="ctr">
                          <a:solidFill>
                            <a:schemeClr val="tx1"/>
                          </a:solidFill>
                          <a:prstDash val="solid"/>
                          <a:round/>
                          <a:headEnd type="none" w="med" len="med"/>
                          <a:tailEnd type="none" w="med" len="med"/>
                        </a:lnB>
                        <a:blipFill>
                          <a:blip r:embed="rId5"/>
                          <a:stretch>
                            <a:fillRect l="-100000" t="-201639" r="-200000" b="-3279"/>
                          </a:stretch>
                        </a:blipFill>
                      </a:tcPr>
                    </a:tc>
                    <a:tc>
                      <a:txBody>
                        <a:bodyPr/>
                        <a:lstStyle/>
                        <a:p>
                          <a:endParaRPr lang="zh-CN"/>
                        </a:p>
                      </a:txBody>
                      <a:tcPr>
                        <a:lnB w="12700" cap="flat" cmpd="sng" algn="ctr">
                          <a:solidFill>
                            <a:schemeClr val="tx1"/>
                          </a:solidFill>
                          <a:prstDash val="solid"/>
                          <a:round/>
                          <a:headEnd type="none" w="med" len="med"/>
                          <a:tailEnd type="none" w="med" len="med"/>
                        </a:lnB>
                        <a:blipFill>
                          <a:blip r:embed="rId5"/>
                          <a:stretch>
                            <a:fillRect l="-200800" t="-201639" r="-100800" b="-3279"/>
                          </a:stretch>
                        </a:blipFill>
                      </a:tcPr>
                    </a:tc>
                    <a:tc>
                      <a:txBody>
                        <a:bodyPr/>
                        <a:lstStyle/>
                        <a:p>
                          <a:endParaRPr lang="zh-CN"/>
                        </a:p>
                      </a:txBody>
                      <a:tcPr>
                        <a:lnB w="12700" cap="flat" cmpd="sng" algn="ctr">
                          <a:solidFill>
                            <a:schemeClr val="tx1"/>
                          </a:solidFill>
                          <a:prstDash val="solid"/>
                          <a:round/>
                          <a:headEnd type="none" w="med" len="med"/>
                          <a:tailEnd type="none" w="med" len="med"/>
                        </a:lnB>
                        <a:blipFill>
                          <a:blip r:embed="rId5"/>
                          <a:stretch>
                            <a:fillRect l="-300800" t="-201639" r="-800" b="-3279"/>
                          </a:stretch>
                        </a:blipFill>
                      </a:tcPr>
                    </a:tc>
                    <a:extLst>
                      <a:ext uri="{0D108BD9-81ED-4DB2-BD59-A6C34878D82A}">
                        <a16:rowId xmlns:a16="http://schemas.microsoft.com/office/drawing/2014/main" val="734854291"/>
                      </a:ext>
                    </a:extLst>
                  </a:tr>
                </a:tbl>
              </a:graphicData>
            </a:graphic>
          </p:graphicFrame>
        </mc:Fallback>
      </mc:AlternateContent>
    </p:spTree>
    <p:extLst>
      <p:ext uri="{BB962C8B-B14F-4D97-AF65-F5344CB8AC3E}">
        <p14:creationId xmlns:p14="http://schemas.microsoft.com/office/powerpoint/2010/main" val="3186480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17EDCA17-948F-46C1-8DA0-BD898B739796}"/>
              </a:ext>
            </a:extLst>
          </p:cNvPr>
          <p:cNvPicPr>
            <a:picLocks noChangeAspect="1"/>
          </p:cNvPicPr>
          <p:nvPr/>
        </p:nvPicPr>
        <p:blipFill rotWithShape="1">
          <a:blip r:embed="rId3">
            <a:extLst>
              <a:ext uri="{28A0092B-C50C-407E-A947-70E740481C1C}">
                <a14:useLocalDpi xmlns:a14="http://schemas.microsoft.com/office/drawing/2010/main" val="0"/>
              </a:ext>
            </a:extLst>
          </a:blip>
          <a:srcRect l="48769"/>
          <a:stretch/>
        </p:blipFill>
        <p:spPr>
          <a:xfrm>
            <a:off x="6017518" y="2276871"/>
            <a:ext cx="2998094" cy="4389129"/>
          </a:xfrm>
          <a:prstGeom prst="rect">
            <a:avLst/>
          </a:prstGeom>
        </p:spPr>
      </p:pic>
      <p:pic>
        <p:nvPicPr>
          <p:cNvPr id="5" name="图片 4">
            <a:extLst>
              <a:ext uri="{FF2B5EF4-FFF2-40B4-BE49-F238E27FC236}">
                <a16:creationId xmlns:a16="http://schemas.microsoft.com/office/drawing/2014/main" id="{121D4329-A94B-434B-B679-0DB0957AAFCC}"/>
              </a:ext>
            </a:extLst>
          </p:cNvPr>
          <p:cNvPicPr>
            <a:picLocks noChangeAspect="1"/>
          </p:cNvPicPr>
          <p:nvPr/>
        </p:nvPicPr>
        <p:blipFill rotWithShape="1">
          <a:blip r:embed="rId3">
            <a:extLst>
              <a:ext uri="{28A0092B-C50C-407E-A947-70E740481C1C}">
                <a14:useLocalDpi xmlns:a14="http://schemas.microsoft.com/office/drawing/2010/main" val="0"/>
              </a:ext>
            </a:extLst>
          </a:blip>
          <a:srcRect r="50782"/>
          <a:stretch/>
        </p:blipFill>
        <p:spPr>
          <a:xfrm>
            <a:off x="2987824" y="2276872"/>
            <a:ext cx="2880320" cy="4389129"/>
          </a:xfrm>
          <a:prstGeom prst="rect">
            <a:avLst/>
          </a:prstGeom>
        </p:spPr>
      </p:pic>
      <p:pic>
        <p:nvPicPr>
          <p:cNvPr id="3" name="图片 2">
            <a:extLst>
              <a:ext uri="{FF2B5EF4-FFF2-40B4-BE49-F238E27FC236}">
                <a16:creationId xmlns:a16="http://schemas.microsoft.com/office/drawing/2014/main" id="{BD097D33-72D4-498F-B68E-5C960E5EBF9B}"/>
              </a:ext>
            </a:extLst>
          </p:cNvPr>
          <p:cNvPicPr>
            <a:picLocks noChangeAspect="1"/>
          </p:cNvPicPr>
          <p:nvPr/>
        </p:nvPicPr>
        <p:blipFill rotWithShape="1">
          <a:blip r:embed="rId4">
            <a:extLst>
              <a:ext uri="{28A0092B-C50C-407E-A947-70E740481C1C}">
                <a14:useLocalDpi xmlns:a14="http://schemas.microsoft.com/office/drawing/2010/main" val="0"/>
              </a:ext>
            </a:extLst>
          </a:blip>
          <a:srcRect r="50782"/>
          <a:stretch/>
        </p:blipFill>
        <p:spPr>
          <a:xfrm>
            <a:off x="179512" y="2276872"/>
            <a:ext cx="2880320" cy="4389129"/>
          </a:xfrm>
          <a:prstGeom prst="rect">
            <a:avLst/>
          </a:prstGeom>
        </p:spPr>
      </p:pic>
      <p:sp>
        <p:nvSpPr>
          <p:cNvPr id="21" name="矩形 2"/>
          <p:cNvSpPr/>
          <p:nvPr/>
        </p:nvSpPr>
        <p:spPr bwMode="auto">
          <a:xfrm>
            <a:off x="0" y="0"/>
            <a:ext cx="9144000" cy="836613"/>
          </a:xfrm>
          <a:prstGeom prst="rect">
            <a:avLst/>
          </a:prstGeom>
          <a:solidFill>
            <a:schemeClr val="tx2"/>
          </a:solidFill>
          <a:ln w="9525" cap="flat" cmpd="sng" algn="ctr">
            <a:noFill/>
            <a:prstDash val="solid"/>
            <a:round/>
            <a:headEnd type="none" w="med" len="med"/>
            <a:tailEnd type="none" w="med" len="med"/>
          </a:ln>
          <a:effectLst/>
        </p:spPr>
        <p:txBody>
          <a:bodyPr anchor="ctr"/>
          <a:lstStyle/>
          <a:p>
            <a:pPr eaLnBrk="1" hangingPunct="1">
              <a:defRPr/>
            </a:pPr>
            <a:r>
              <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分类器</a:t>
            </a:r>
          </a:p>
        </p:txBody>
      </p:sp>
      <mc:AlternateContent xmlns:mc="http://schemas.openxmlformats.org/markup-compatibility/2006">
        <mc:Choice xmlns:a14="http://schemas.microsoft.com/office/drawing/2010/main" Requires="a14">
          <p:graphicFrame>
            <p:nvGraphicFramePr>
              <p:cNvPr id="8" name="表格 7">
                <a:extLst>
                  <a:ext uri="{FF2B5EF4-FFF2-40B4-BE49-F238E27FC236}">
                    <a16:creationId xmlns:a16="http://schemas.microsoft.com/office/drawing/2014/main" id="{B0BD7777-D3DB-4BAC-B57B-CA6FAA60E98C}"/>
                  </a:ext>
                </a:extLst>
              </p:cNvPr>
              <p:cNvGraphicFramePr>
                <a:graphicFrameLocks noGrp="1"/>
              </p:cNvGraphicFramePr>
              <p:nvPr>
                <p:extLst>
                  <p:ext uri="{D42A27DB-BD31-4B8C-83A1-F6EECF244321}">
                    <p14:modId xmlns:p14="http://schemas.microsoft.com/office/powerpoint/2010/main" val="3346591546"/>
                  </p:ext>
                </p:extLst>
              </p:nvPr>
            </p:nvGraphicFramePr>
            <p:xfrm>
              <a:off x="539552" y="1484784"/>
              <a:ext cx="7128790" cy="1112520"/>
            </p:xfrm>
            <a:graphic>
              <a:graphicData uri="http://schemas.openxmlformats.org/drawingml/2006/table">
                <a:tbl>
                  <a:tblPr firstRow="1" bandRow="1">
                    <a:tableStyleId>{5C22544A-7EE6-4342-B048-85BDC9FD1C3A}</a:tableStyleId>
                  </a:tblPr>
                  <a:tblGrid>
                    <a:gridCol w="1728191">
                      <a:extLst>
                        <a:ext uri="{9D8B030D-6E8A-4147-A177-3AD203B41FA5}">
                          <a16:colId xmlns:a16="http://schemas.microsoft.com/office/drawing/2014/main" val="842669644"/>
                        </a:ext>
                      </a:extLst>
                    </a:gridCol>
                    <a:gridCol w="936104">
                      <a:extLst>
                        <a:ext uri="{9D8B030D-6E8A-4147-A177-3AD203B41FA5}">
                          <a16:colId xmlns:a16="http://schemas.microsoft.com/office/drawing/2014/main" val="292282745"/>
                        </a:ext>
                      </a:extLst>
                    </a:gridCol>
                    <a:gridCol w="1296144">
                      <a:extLst>
                        <a:ext uri="{9D8B030D-6E8A-4147-A177-3AD203B41FA5}">
                          <a16:colId xmlns:a16="http://schemas.microsoft.com/office/drawing/2014/main" val="1212891024"/>
                        </a:ext>
                      </a:extLst>
                    </a:gridCol>
                    <a:gridCol w="792087">
                      <a:extLst>
                        <a:ext uri="{9D8B030D-6E8A-4147-A177-3AD203B41FA5}">
                          <a16:colId xmlns:a16="http://schemas.microsoft.com/office/drawing/2014/main" val="115442712"/>
                        </a:ext>
                      </a:extLst>
                    </a:gridCol>
                    <a:gridCol w="1188132">
                      <a:extLst>
                        <a:ext uri="{9D8B030D-6E8A-4147-A177-3AD203B41FA5}">
                          <a16:colId xmlns:a16="http://schemas.microsoft.com/office/drawing/2014/main" val="3933908225"/>
                        </a:ext>
                      </a:extLst>
                    </a:gridCol>
                    <a:gridCol w="1188132">
                      <a:extLst>
                        <a:ext uri="{9D8B030D-6E8A-4147-A177-3AD203B41FA5}">
                          <a16:colId xmlns:a16="http://schemas.microsoft.com/office/drawing/2014/main" val="652448479"/>
                        </a:ext>
                      </a:extLst>
                    </a:gridCol>
                  </a:tblGrid>
                  <a:tr h="370840">
                    <a:tc>
                      <a:txBody>
                        <a:bodyPr/>
                        <a:lstStyle/>
                        <a:p>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𝑛𝑒𝑖𝑔h𝑏𝑜𝑟</m:t>
                                </m:r>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𝑛𝑢𝑚</m:t>
                                </m:r>
                              </m:oMath>
                            </m:oMathPara>
                          </a14:m>
                          <a:endParaRPr lang="zh-CN" altLang="en-US" b="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3</m:t>
                                </m:r>
                              </m:oMath>
                            </m:oMathPara>
                          </a14:m>
                          <a:endParaRPr lang="zh-CN" altLang="en-US"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5</m:t>
                                </m:r>
                              </m:oMath>
                            </m:oMathPara>
                          </a14:m>
                          <a:endParaRPr lang="zh-CN" altLang="en-US" b="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7</m:t>
                                </m:r>
                              </m:oMath>
                            </m:oMathPara>
                          </a14:m>
                          <a:endParaRPr lang="zh-CN" altLang="en-US"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9</a:t>
                          </a:r>
                          <a:endParaRPr lang="zh-CN" altLang="en-US" b="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𝑆𝑉𝑀</m:t>
                                </m:r>
                              </m:oMath>
                            </m:oMathPara>
                          </a14:m>
                          <a:endParaRPr lang="zh-CN" altLang="en-US" b="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0398502"/>
                      </a:ext>
                    </a:extLst>
                  </a:tr>
                  <a:tr h="370840">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𝑡𝑟𝑎𝑖𝑛</m:t>
                                </m:r>
                                <m:r>
                                  <a:rPr lang="en-US" altLang="zh-CN" b="0" i="1" smtClean="0">
                                    <a:latin typeface="Cambria Math" panose="02040503050406030204" pitchFamily="18" charset="0"/>
                                  </a:rPr>
                                  <m:t> </m:t>
                                </m:r>
                                <m:r>
                                  <a:rPr lang="en-US" altLang="zh-CN" b="0" i="1" smtClean="0">
                                    <a:latin typeface="Cambria Math" panose="02040503050406030204" pitchFamily="18" charset="0"/>
                                  </a:rPr>
                                  <m:t>𝑎𝑐𝑐</m:t>
                                </m:r>
                              </m:oMath>
                            </m:oMathPara>
                          </a14:m>
                          <a:endParaRPr lang="zh-CN" altLang="en-US" dirty="0"/>
                        </a:p>
                      </a:txBody>
                      <a:tcPr>
                        <a:lnT w="12700" cap="flat" cmpd="sng" algn="ctr">
                          <a:solidFill>
                            <a:schemeClr val="tx1"/>
                          </a:solidFill>
                          <a:prstDash val="solid"/>
                          <a:round/>
                          <a:headEnd type="none" w="med" len="med"/>
                          <a:tailEnd type="none" w="med" len="med"/>
                        </a:lnT>
                        <a:noFill/>
                      </a:tcPr>
                    </a:tc>
                    <a:tc>
                      <a:txBody>
                        <a:bodyPr/>
                        <a:lstStyle/>
                        <a:p>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0.988</m:t>
                                </m:r>
                              </m:oMath>
                            </m:oMathPara>
                          </a14:m>
                          <a:endParaRPr lang="zh-CN" altLang="en-US" b="0" dirty="0"/>
                        </a:p>
                      </a:txBody>
                      <a:tcPr>
                        <a:lnT w="12700" cap="flat" cmpd="sng" algn="ctr">
                          <a:solidFill>
                            <a:schemeClr val="tx1"/>
                          </a:solidFill>
                          <a:prstDash val="solid"/>
                          <a:round/>
                          <a:headEnd type="none" w="med" len="med"/>
                          <a:tailEnd type="none" w="med" len="med"/>
                        </a:lnT>
                        <a:noFill/>
                      </a:tcPr>
                    </a:tc>
                    <a:tc>
                      <a:txBody>
                        <a:bodyPr/>
                        <a:lstStyle/>
                        <a:p>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0.979</m:t>
                                </m:r>
                              </m:oMath>
                            </m:oMathPara>
                          </a14:m>
                          <a:endParaRPr lang="zh-CN" altLang="en-US" dirty="0"/>
                        </a:p>
                      </a:txBody>
                      <a:tcPr>
                        <a:lnT w="12700" cap="flat" cmpd="sng" algn="ctr">
                          <a:solidFill>
                            <a:schemeClr val="tx1"/>
                          </a:solidFill>
                          <a:prstDash val="solid"/>
                          <a:round/>
                          <a:headEnd type="none" w="med" len="med"/>
                          <a:tailEnd type="none" w="med" len="med"/>
                        </a:lnT>
                        <a:noFill/>
                      </a:tcPr>
                    </a:tc>
                    <a:tc>
                      <a:txBody>
                        <a:bodyPr/>
                        <a:lstStyle/>
                        <a:p>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0.971</m:t>
                                </m:r>
                              </m:oMath>
                            </m:oMathPara>
                          </a14:m>
                          <a:endParaRPr lang="zh-CN" altLang="en-US" dirty="0"/>
                        </a:p>
                      </a:txBody>
                      <a:tcPr>
                        <a:lnT w="12700" cap="flat" cmpd="sng" algn="ctr">
                          <a:solidFill>
                            <a:schemeClr val="tx1"/>
                          </a:solidFill>
                          <a:prstDash val="solid"/>
                          <a:round/>
                          <a:headEnd type="none" w="med" len="med"/>
                          <a:tailEnd type="none" w="med" len="med"/>
                        </a:lnT>
                        <a:noFill/>
                      </a:tcPr>
                    </a:tc>
                    <a:tc>
                      <a:txBody>
                        <a:bodyPr/>
                        <a:lstStyle/>
                        <a:p>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0.963</m:t>
                                </m:r>
                              </m:oMath>
                            </m:oMathPara>
                          </a14:m>
                          <a:endParaRPr lang="zh-CN" altLang="en-US" dirty="0"/>
                        </a:p>
                      </a:txBody>
                      <a:tcPr>
                        <a:lnT w="12700" cap="flat" cmpd="sng" algn="ctr">
                          <a:solidFill>
                            <a:schemeClr val="tx1"/>
                          </a:solidFill>
                          <a:prstDash val="solid"/>
                          <a:round/>
                          <a:headEnd type="none" w="med" len="med"/>
                          <a:tailEnd type="none" w="med" len="med"/>
                        </a:lnT>
                        <a:noFill/>
                      </a:tcPr>
                    </a:tc>
                    <a:tc>
                      <a:txBody>
                        <a:bodyPr/>
                        <a:lstStyle/>
                        <a:p>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0.950</m:t>
                                </m:r>
                              </m:oMath>
                            </m:oMathPara>
                          </a14:m>
                          <a:endParaRPr lang="zh-CN" altLang="en-US"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443995558"/>
                      </a:ext>
                    </a:extLst>
                  </a:tr>
                  <a:tr h="370840">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𝑡𝑒𝑠𝑡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𝑎𝑐𝑐</m:t>
                                </m:r>
                              </m:oMath>
                            </m:oMathPara>
                          </a14:m>
                          <a:endParaRPr lang="zh-CN" altLang="en-US" dirty="0"/>
                        </a:p>
                      </a:txBody>
                      <a:tcPr>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0.975</m:t>
                                </m:r>
                              </m:oMath>
                            </m:oMathPara>
                          </a14:m>
                          <a:endParaRPr lang="zh-CN" altLang="en-US" b="0" dirty="0"/>
                        </a:p>
                      </a:txBody>
                      <a:tcPr>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0.969</m:t>
                                </m:r>
                              </m:oMath>
                            </m:oMathPara>
                          </a14:m>
                          <a:endParaRPr lang="zh-CN" altLang="en-US" dirty="0"/>
                        </a:p>
                      </a:txBody>
                      <a:tcPr>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0.964</m:t>
                                </m:r>
                              </m:oMath>
                            </m:oMathPara>
                          </a14:m>
                          <a:endParaRPr lang="zh-CN" altLang="en-US" dirty="0"/>
                        </a:p>
                      </a:txBody>
                      <a:tcPr>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0.9</m:t>
                                </m:r>
                                <m:r>
                                  <a:rPr lang="en-US" altLang="zh-CN" b="0" i="1" dirty="0" smtClean="0">
                                    <a:latin typeface="Cambria Math" panose="02040503050406030204" pitchFamily="18" charset="0"/>
                                  </a:rPr>
                                  <m:t>60</m:t>
                                </m:r>
                              </m:oMath>
                            </m:oMathPara>
                          </a14:m>
                          <a:endParaRPr lang="zh-CN" altLang="en-US" dirty="0"/>
                        </a:p>
                      </a:txBody>
                      <a:tcPr>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0.953</m:t>
                                </m:r>
                              </m:oMath>
                            </m:oMathPara>
                          </a14:m>
                          <a:endParaRPr lang="zh-CN" altLang="en-US" dirty="0"/>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4854291"/>
                      </a:ext>
                    </a:extLst>
                  </a:tr>
                </a:tbl>
              </a:graphicData>
            </a:graphic>
          </p:graphicFrame>
        </mc:Choice>
        <mc:Fallback>
          <p:graphicFrame>
            <p:nvGraphicFramePr>
              <p:cNvPr id="8" name="表格 7">
                <a:extLst>
                  <a:ext uri="{FF2B5EF4-FFF2-40B4-BE49-F238E27FC236}">
                    <a16:creationId xmlns:a16="http://schemas.microsoft.com/office/drawing/2014/main" id="{B0BD7777-D3DB-4BAC-B57B-CA6FAA60E98C}"/>
                  </a:ext>
                </a:extLst>
              </p:cNvPr>
              <p:cNvGraphicFramePr>
                <a:graphicFrameLocks noGrp="1"/>
              </p:cNvGraphicFramePr>
              <p:nvPr>
                <p:extLst>
                  <p:ext uri="{D42A27DB-BD31-4B8C-83A1-F6EECF244321}">
                    <p14:modId xmlns:p14="http://schemas.microsoft.com/office/powerpoint/2010/main" val="3346591546"/>
                  </p:ext>
                </p:extLst>
              </p:nvPr>
            </p:nvGraphicFramePr>
            <p:xfrm>
              <a:off x="539552" y="1484784"/>
              <a:ext cx="7128790" cy="1112520"/>
            </p:xfrm>
            <a:graphic>
              <a:graphicData uri="http://schemas.openxmlformats.org/drawingml/2006/table">
                <a:tbl>
                  <a:tblPr firstRow="1" bandRow="1">
                    <a:tableStyleId>{5C22544A-7EE6-4342-B048-85BDC9FD1C3A}</a:tableStyleId>
                  </a:tblPr>
                  <a:tblGrid>
                    <a:gridCol w="1728191">
                      <a:extLst>
                        <a:ext uri="{9D8B030D-6E8A-4147-A177-3AD203B41FA5}">
                          <a16:colId xmlns:a16="http://schemas.microsoft.com/office/drawing/2014/main" val="842669644"/>
                        </a:ext>
                      </a:extLst>
                    </a:gridCol>
                    <a:gridCol w="936104">
                      <a:extLst>
                        <a:ext uri="{9D8B030D-6E8A-4147-A177-3AD203B41FA5}">
                          <a16:colId xmlns:a16="http://schemas.microsoft.com/office/drawing/2014/main" val="292282745"/>
                        </a:ext>
                      </a:extLst>
                    </a:gridCol>
                    <a:gridCol w="1296144">
                      <a:extLst>
                        <a:ext uri="{9D8B030D-6E8A-4147-A177-3AD203B41FA5}">
                          <a16:colId xmlns:a16="http://schemas.microsoft.com/office/drawing/2014/main" val="1212891024"/>
                        </a:ext>
                      </a:extLst>
                    </a:gridCol>
                    <a:gridCol w="792087">
                      <a:extLst>
                        <a:ext uri="{9D8B030D-6E8A-4147-A177-3AD203B41FA5}">
                          <a16:colId xmlns:a16="http://schemas.microsoft.com/office/drawing/2014/main" val="115442712"/>
                        </a:ext>
                      </a:extLst>
                    </a:gridCol>
                    <a:gridCol w="1188132">
                      <a:extLst>
                        <a:ext uri="{9D8B030D-6E8A-4147-A177-3AD203B41FA5}">
                          <a16:colId xmlns:a16="http://schemas.microsoft.com/office/drawing/2014/main" val="3933908225"/>
                        </a:ext>
                      </a:extLst>
                    </a:gridCol>
                    <a:gridCol w="1188132">
                      <a:extLst>
                        <a:ext uri="{9D8B030D-6E8A-4147-A177-3AD203B41FA5}">
                          <a16:colId xmlns:a16="http://schemas.microsoft.com/office/drawing/2014/main" val="652448479"/>
                        </a:ext>
                      </a:extLst>
                    </a:gridCol>
                  </a:tblGrid>
                  <a:tr h="370840">
                    <a:tc>
                      <a:txBody>
                        <a:bodyPr/>
                        <a:lstStyle/>
                        <a:p>
                          <a:endParaRPr lang="zh-CN"/>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52" t="-8197" r="-313028" b="-204918"/>
                          </a:stretch>
                        </a:blipFill>
                      </a:tcPr>
                    </a:tc>
                    <a:tc>
                      <a:txBody>
                        <a:bodyPr/>
                        <a:lstStyle/>
                        <a:p>
                          <a:endParaRPr lang="zh-CN"/>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86275" t="-8197" r="-481046" b="-204918"/>
                          </a:stretch>
                        </a:blipFill>
                      </a:tcPr>
                    </a:tc>
                    <a:tc>
                      <a:txBody>
                        <a:bodyPr/>
                        <a:lstStyle/>
                        <a:p>
                          <a:endParaRPr lang="zh-CN"/>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5634" t="-8197" r="-245540" b="-204918"/>
                          </a:stretch>
                        </a:blipFill>
                      </a:tcPr>
                    </a:tc>
                    <a:tc>
                      <a:txBody>
                        <a:bodyPr/>
                        <a:lstStyle/>
                        <a:p>
                          <a:endParaRPr lang="zh-CN"/>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00769" t="-8197" r="-302308" b="-204918"/>
                          </a:stretch>
                        </a:blipFill>
                      </a:tcPr>
                    </a:tc>
                    <a:tc>
                      <a:txBody>
                        <a:bodyPr/>
                        <a:lstStyle/>
                        <a:p>
                          <a:pPr algn="ctr"/>
                          <a:r>
                            <a:rPr lang="en-US" altLang="zh-CN" b="0" dirty="0">
                              <a:solidFill>
                                <a:schemeClr val="tx1"/>
                              </a:solidFill>
                            </a:rPr>
                            <a:t>9</a:t>
                          </a:r>
                          <a:endParaRPr lang="zh-CN" altLang="en-US" b="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00513" t="-8197" r="-1538" b="-204918"/>
                          </a:stretch>
                        </a:blipFill>
                      </a:tcPr>
                    </a:tc>
                    <a:extLst>
                      <a:ext uri="{0D108BD9-81ED-4DB2-BD59-A6C34878D82A}">
                        <a16:rowId xmlns:a16="http://schemas.microsoft.com/office/drawing/2014/main" val="3790398502"/>
                      </a:ext>
                    </a:extLst>
                  </a:tr>
                  <a:tr h="370840">
                    <a:tc>
                      <a:txBody>
                        <a:bodyPr/>
                        <a:lstStyle/>
                        <a:p>
                          <a:endParaRPr lang="zh-CN"/>
                        </a:p>
                      </a:txBody>
                      <a:tcPr>
                        <a:lnT w="12700" cap="flat" cmpd="sng" algn="ctr">
                          <a:solidFill>
                            <a:schemeClr val="tx1"/>
                          </a:solidFill>
                          <a:prstDash val="solid"/>
                          <a:round/>
                          <a:headEnd type="none" w="med" len="med"/>
                          <a:tailEnd type="none" w="med" len="med"/>
                        </a:lnT>
                        <a:blipFill>
                          <a:blip r:embed="rId5"/>
                          <a:stretch>
                            <a:fillRect l="-352" t="-106452" r="-313028" b="-101613"/>
                          </a:stretch>
                        </a:blipFill>
                      </a:tcPr>
                    </a:tc>
                    <a:tc>
                      <a:txBody>
                        <a:bodyPr/>
                        <a:lstStyle/>
                        <a:p>
                          <a:endParaRPr lang="zh-CN"/>
                        </a:p>
                      </a:txBody>
                      <a:tcPr>
                        <a:lnT w="12700" cap="flat" cmpd="sng" algn="ctr">
                          <a:solidFill>
                            <a:schemeClr val="tx1"/>
                          </a:solidFill>
                          <a:prstDash val="solid"/>
                          <a:round/>
                          <a:headEnd type="none" w="med" len="med"/>
                          <a:tailEnd type="none" w="med" len="med"/>
                        </a:lnT>
                        <a:blipFill>
                          <a:blip r:embed="rId5"/>
                          <a:stretch>
                            <a:fillRect l="-186275" t="-106452" r="-481046" b="-101613"/>
                          </a:stretch>
                        </a:blipFill>
                      </a:tcPr>
                    </a:tc>
                    <a:tc>
                      <a:txBody>
                        <a:bodyPr/>
                        <a:lstStyle/>
                        <a:p>
                          <a:endParaRPr lang="zh-CN"/>
                        </a:p>
                      </a:txBody>
                      <a:tcPr>
                        <a:lnT w="12700" cap="flat" cmpd="sng" algn="ctr">
                          <a:solidFill>
                            <a:schemeClr val="tx1"/>
                          </a:solidFill>
                          <a:prstDash val="solid"/>
                          <a:round/>
                          <a:headEnd type="none" w="med" len="med"/>
                          <a:tailEnd type="none" w="med" len="med"/>
                        </a:lnT>
                        <a:blipFill>
                          <a:blip r:embed="rId5"/>
                          <a:stretch>
                            <a:fillRect l="-205634" t="-106452" r="-245540" b="-101613"/>
                          </a:stretch>
                        </a:blipFill>
                      </a:tcPr>
                    </a:tc>
                    <a:tc>
                      <a:txBody>
                        <a:bodyPr/>
                        <a:lstStyle/>
                        <a:p>
                          <a:endParaRPr lang="zh-CN"/>
                        </a:p>
                      </a:txBody>
                      <a:tcPr>
                        <a:lnT w="12700" cap="flat" cmpd="sng" algn="ctr">
                          <a:solidFill>
                            <a:schemeClr val="tx1"/>
                          </a:solidFill>
                          <a:prstDash val="solid"/>
                          <a:round/>
                          <a:headEnd type="none" w="med" len="med"/>
                          <a:tailEnd type="none" w="med" len="med"/>
                        </a:lnT>
                        <a:blipFill>
                          <a:blip r:embed="rId5"/>
                          <a:stretch>
                            <a:fillRect l="-500769" t="-106452" r="-302308" b="-101613"/>
                          </a:stretch>
                        </a:blipFill>
                      </a:tcPr>
                    </a:tc>
                    <a:tc>
                      <a:txBody>
                        <a:bodyPr/>
                        <a:lstStyle/>
                        <a:p>
                          <a:endParaRPr lang="zh-CN"/>
                        </a:p>
                      </a:txBody>
                      <a:tcPr>
                        <a:lnT w="12700" cap="flat" cmpd="sng" algn="ctr">
                          <a:solidFill>
                            <a:schemeClr val="tx1"/>
                          </a:solidFill>
                          <a:prstDash val="solid"/>
                          <a:round/>
                          <a:headEnd type="none" w="med" len="med"/>
                          <a:tailEnd type="none" w="med" len="med"/>
                        </a:lnT>
                        <a:blipFill>
                          <a:blip r:embed="rId5"/>
                          <a:stretch>
                            <a:fillRect l="-400513" t="-106452" r="-101538" b="-101613"/>
                          </a:stretch>
                        </a:blipFill>
                      </a:tcPr>
                    </a:tc>
                    <a:tc>
                      <a:txBody>
                        <a:bodyPr/>
                        <a:lstStyle/>
                        <a:p>
                          <a:endParaRPr lang="zh-CN"/>
                        </a:p>
                      </a:txBody>
                      <a:tcPr>
                        <a:lnT w="12700" cap="flat" cmpd="sng" algn="ctr">
                          <a:solidFill>
                            <a:schemeClr val="tx1"/>
                          </a:solidFill>
                          <a:prstDash val="solid"/>
                          <a:round/>
                          <a:headEnd type="none" w="med" len="med"/>
                          <a:tailEnd type="none" w="med" len="med"/>
                        </a:lnT>
                        <a:blipFill>
                          <a:blip r:embed="rId5"/>
                          <a:stretch>
                            <a:fillRect l="-500513" t="-106452" r="-1538" b="-101613"/>
                          </a:stretch>
                        </a:blipFill>
                      </a:tcPr>
                    </a:tc>
                    <a:extLst>
                      <a:ext uri="{0D108BD9-81ED-4DB2-BD59-A6C34878D82A}">
                        <a16:rowId xmlns:a16="http://schemas.microsoft.com/office/drawing/2014/main" val="1443995558"/>
                      </a:ext>
                    </a:extLst>
                  </a:tr>
                  <a:tr h="370840">
                    <a:tc>
                      <a:txBody>
                        <a:bodyPr/>
                        <a:lstStyle/>
                        <a:p>
                          <a:endParaRPr lang="zh-CN"/>
                        </a:p>
                      </a:txBody>
                      <a:tcPr>
                        <a:lnB w="12700" cap="flat" cmpd="sng" algn="ctr">
                          <a:solidFill>
                            <a:schemeClr val="tx1"/>
                          </a:solidFill>
                          <a:prstDash val="solid"/>
                          <a:round/>
                          <a:headEnd type="none" w="med" len="med"/>
                          <a:tailEnd type="none" w="med" len="med"/>
                        </a:lnB>
                        <a:blipFill>
                          <a:blip r:embed="rId5"/>
                          <a:stretch>
                            <a:fillRect l="-352" t="-209836" r="-313028" b="-3279"/>
                          </a:stretch>
                        </a:blipFill>
                      </a:tcPr>
                    </a:tc>
                    <a:tc>
                      <a:txBody>
                        <a:bodyPr/>
                        <a:lstStyle/>
                        <a:p>
                          <a:endParaRPr lang="zh-CN"/>
                        </a:p>
                      </a:txBody>
                      <a:tcPr>
                        <a:lnB w="12700" cap="flat" cmpd="sng" algn="ctr">
                          <a:solidFill>
                            <a:schemeClr val="tx1"/>
                          </a:solidFill>
                          <a:prstDash val="solid"/>
                          <a:round/>
                          <a:headEnd type="none" w="med" len="med"/>
                          <a:tailEnd type="none" w="med" len="med"/>
                        </a:lnB>
                        <a:blipFill>
                          <a:blip r:embed="rId5"/>
                          <a:stretch>
                            <a:fillRect l="-186275" t="-209836" r="-481046" b="-3279"/>
                          </a:stretch>
                        </a:blipFill>
                      </a:tcPr>
                    </a:tc>
                    <a:tc>
                      <a:txBody>
                        <a:bodyPr/>
                        <a:lstStyle/>
                        <a:p>
                          <a:endParaRPr lang="zh-CN"/>
                        </a:p>
                      </a:txBody>
                      <a:tcPr>
                        <a:lnB w="12700" cap="flat" cmpd="sng" algn="ctr">
                          <a:solidFill>
                            <a:schemeClr val="tx1"/>
                          </a:solidFill>
                          <a:prstDash val="solid"/>
                          <a:round/>
                          <a:headEnd type="none" w="med" len="med"/>
                          <a:tailEnd type="none" w="med" len="med"/>
                        </a:lnB>
                        <a:blipFill>
                          <a:blip r:embed="rId5"/>
                          <a:stretch>
                            <a:fillRect l="-205634" t="-209836" r="-245540" b="-3279"/>
                          </a:stretch>
                        </a:blipFill>
                      </a:tcPr>
                    </a:tc>
                    <a:tc>
                      <a:txBody>
                        <a:bodyPr/>
                        <a:lstStyle/>
                        <a:p>
                          <a:endParaRPr lang="zh-CN"/>
                        </a:p>
                      </a:txBody>
                      <a:tcPr>
                        <a:lnB w="12700" cap="flat" cmpd="sng" algn="ctr">
                          <a:solidFill>
                            <a:schemeClr val="tx1"/>
                          </a:solidFill>
                          <a:prstDash val="solid"/>
                          <a:round/>
                          <a:headEnd type="none" w="med" len="med"/>
                          <a:tailEnd type="none" w="med" len="med"/>
                        </a:lnB>
                        <a:blipFill>
                          <a:blip r:embed="rId5"/>
                          <a:stretch>
                            <a:fillRect l="-500769" t="-209836" r="-302308" b="-3279"/>
                          </a:stretch>
                        </a:blipFill>
                      </a:tcPr>
                    </a:tc>
                    <a:tc>
                      <a:txBody>
                        <a:bodyPr/>
                        <a:lstStyle/>
                        <a:p>
                          <a:endParaRPr lang="zh-CN"/>
                        </a:p>
                      </a:txBody>
                      <a:tcPr>
                        <a:lnB w="12700" cap="flat" cmpd="sng" algn="ctr">
                          <a:solidFill>
                            <a:schemeClr val="tx1"/>
                          </a:solidFill>
                          <a:prstDash val="solid"/>
                          <a:round/>
                          <a:headEnd type="none" w="med" len="med"/>
                          <a:tailEnd type="none" w="med" len="med"/>
                        </a:lnB>
                        <a:blipFill>
                          <a:blip r:embed="rId5"/>
                          <a:stretch>
                            <a:fillRect l="-400513" t="-209836" r="-101538" b="-3279"/>
                          </a:stretch>
                        </a:blipFill>
                      </a:tcPr>
                    </a:tc>
                    <a:tc>
                      <a:txBody>
                        <a:bodyPr/>
                        <a:lstStyle/>
                        <a:p>
                          <a:endParaRPr lang="zh-CN"/>
                        </a:p>
                      </a:txBody>
                      <a:tcPr>
                        <a:lnB w="12700" cap="flat" cmpd="sng" algn="ctr">
                          <a:solidFill>
                            <a:schemeClr val="tx1"/>
                          </a:solidFill>
                          <a:prstDash val="solid"/>
                          <a:round/>
                          <a:headEnd type="none" w="med" len="med"/>
                          <a:tailEnd type="none" w="med" len="med"/>
                        </a:lnB>
                        <a:blipFill>
                          <a:blip r:embed="rId5"/>
                          <a:stretch>
                            <a:fillRect l="-500513" t="-209836" r="-1538" b="-3279"/>
                          </a:stretch>
                        </a:blipFill>
                      </a:tcPr>
                    </a:tc>
                    <a:extLst>
                      <a:ext uri="{0D108BD9-81ED-4DB2-BD59-A6C34878D82A}">
                        <a16:rowId xmlns:a16="http://schemas.microsoft.com/office/drawing/2014/main" val="734854291"/>
                      </a:ext>
                    </a:extLst>
                  </a:tr>
                </a:tbl>
              </a:graphicData>
            </a:graphic>
          </p:graphicFrame>
        </mc:Fallback>
      </mc:AlternateContent>
      <p:sp>
        <p:nvSpPr>
          <p:cNvPr id="9" name="文本框 8">
            <a:extLst>
              <a:ext uri="{FF2B5EF4-FFF2-40B4-BE49-F238E27FC236}">
                <a16:creationId xmlns:a16="http://schemas.microsoft.com/office/drawing/2014/main" id="{DF1305A8-F40C-4829-82B8-D059655275F8}"/>
              </a:ext>
            </a:extLst>
          </p:cNvPr>
          <p:cNvSpPr txBox="1"/>
          <p:nvPr/>
        </p:nvSpPr>
        <p:spPr>
          <a:xfrm>
            <a:off x="2627784" y="1115452"/>
            <a:ext cx="3528392" cy="369332"/>
          </a:xfrm>
          <a:prstGeom prst="rect">
            <a:avLst/>
          </a:prstGeom>
          <a:noFill/>
        </p:spPr>
        <p:txBody>
          <a:bodyPr wrap="square">
            <a:spAutoFit/>
          </a:bodyPr>
          <a:lstStyle/>
          <a:p>
            <a:r>
              <a:rPr lang="zh-CN" altLang="en-US" dirty="0">
                <a:latin typeface="system-ui"/>
              </a:rPr>
              <a:t>不同分类器对于分类精度的影响</a:t>
            </a:r>
            <a:endParaRPr lang="zh-CN" altLang="en-US" dirty="0"/>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00361D3C-B3CD-45F0-8F6F-BBF7922FD48A}"/>
                  </a:ext>
                </a:extLst>
              </p:cNvPr>
              <p:cNvSpPr txBox="1"/>
              <p:nvPr/>
            </p:nvSpPr>
            <p:spPr>
              <a:xfrm>
                <a:off x="395536" y="6237312"/>
                <a:ext cx="2664296"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𝐾𝑁𝑁</m:t>
                      </m:r>
                    </m:oMath>
                  </m:oMathPara>
                </a14:m>
                <a:endParaRPr lang="zh-CN" altLang="en-US" dirty="0"/>
              </a:p>
            </p:txBody>
          </p:sp>
        </mc:Choice>
        <mc:Fallback>
          <p:sp>
            <p:nvSpPr>
              <p:cNvPr id="11" name="文本框 10">
                <a:extLst>
                  <a:ext uri="{FF2B5EF4-FFF2-40B4-BE49-F238E27FC236}">
                    <a16:creationId xmlns:a16="http://schemas.microsoft.com/office/drawing/2014/main" id="{00361D3C-B3CD-45F0-8F6F-BBF7922FD48A}"/>
                  </a:ext>
                </a:extLst>
              </p:cNvPr>
              <p:cNvSpPr txBox="1">
                <a:spLocks noRot="1" noChangeAspect="1" noMove="1" noResize="1" noEditPoints="1" noAdjustHandles="1" noChangeArrowheads="1" noChangeShapeType="1" noTextEdit="1"/>
              </p:cNvSpPr>
              <p:nvPr/>
            </p:nvSpPr>
            <p:spPr>
              <a:xfrm>
                <a:off x="395536" y="6237312"/>
                <a:ext cx="2664296"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3BD1A50C-8401-41EE-A471-DA9E1F01136A}"/>
                  </a:ext>
                </a:extLst>
              </p:cNvPr>
              <p:cNvSpPr txBox="1"/>
              <p:nvPr/>
            </p:nvSpPr>
            <p:spPr>
              <a:xfrm>
                <a:off x="3209206" y="6237312"/>
                <a:ext cx="2664296"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𝑆𝑉𝑀</m:t>
                      </m:r>
                    </m:oMath>
                  </m:oMathPara>
                </a14:m>
                <a:endParaRPr lang="zh-CN" altLang="en-US" dirty="0"/>
              </a:p>
            </p:txBody>
          </p:sp>
        </mc:Choice>
        <mc:Fallback>
          <p:sp>
            <p:nvSpPr>
              <p:cNvPr id="14" name="文本框 13">
                <a:extLst>
                  <a:ext uri="{FF2B5EF4-FFF2-40B4-BE49-F238E27FC236}">
                    <a16:creationId xmlns:a16="http://schemas.microsoft.com/office/drawing/2014/main" id="{3BD1A50C-8401-41EE-A471-DA9E1F01136A}"/>
                  </a:ext>
                </a:extLst>
              </p:cNvPr>
              <p:cNvSpPr txBox="1">
                <a:spLocks noRot="1" noChangeAspect="1" noMove="1" noResize="1" noEditPoints="1" noAdjustHandles="1" noChangeArrowheads="1" noChangeShapeType="1" noTextEdit="1"/>
              </p:cNvSpPr>
              <p:nvPr/>
            </p:nvSpPr>
            <p:spPr>
              <a:xfrm>
                <a:off x="3209206" y="6237312"/>
                <a:ext cx="2664296"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E533058E-E78A-4DA5-9981-ED8F72688227}"/>
                  </a:ext>
                </a:extLst>
              </p:cNvPr>
              <p:cNvSpPr txBox="1"/>
              <p:nvPr/>
            </p:nvSpPr>
            <p:spPr>
              <a:xfrm>
                <a:off x="5897488" y="6237312"/>
                <a:ext cx="2664296"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𝐺𝑇</m:t>
                      </m:r>
                    </m:oMath>
                  </m:oMathPara>
                </a14:m>
                <a:endParaRPr lang="zh-CN" altLang="en-US" dirty="0"/>
              </a:p>
            </p:txBody>
          </p:sp>
        </mc:Choice>
        <mc:Fallback>
          <p:sp>
            <p:nvSpPr>
              <p:cNvPr id="20" name="文本框 19">
                <a:extLst>
                  <a:ext uri="{FF2B5EF4-FFF2-40B4-BE49-F238E27FC236}">
                    <a16:creationId xmlns:a16="http://schemas.microsoft.com/office/drawing/2014/main" id="{E533058E-E78A-4DA5-9981-ED8F72688227}"/>
                  </a:ext>
                </a:extLst>
              </p:cNvPr>
              <p:cNvSpPr txBox="1">
                <a:spLocks noRot="1" noChangeAspect="1" noMove="1" noResize="1" noEditPoints="1" noAdjustHandles="1" noChangeArrowheads="1" noChangeShapeType="1" noTextEdit="1"/>
              </p:cNvSpPr>
              <p:nvPr/>
            </p:nvSpPr>
            <p:spPr>
              <a:xfrm>
                <a:off x="5897488" y="6237312"/>
                <a:ext cx="2664296"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27696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p:cNvSpPr/>
          <p:nvPr/>
        </p:nvSpPr>
        <p:spPr bwMode="auto">
          <a:xfrm>
            <a:off x="0" y="0"/>
            <a:ext cx="9144000" cy="836613"/>
          </a:xfrm>
          <a:prstGeom prst="rect">
            <a:avLst/>
          </a:prstGeom>
          <a:solidFill>
            <a:schemeClr val="tx2"/>
          </a:solidFill>
          <a:ln w="9525" cap="flat" cmpd="sng" algn="ctr">
            <a:noFill/>
            <a:prstDash val="solid"/>
            <a:round/>
            <a:headEnd type="none" w="med" len="med"/>
            <a:tailEnd type="none" w="med" len="med"/>
          </a:ln>
          <a:effectLst/>
        </p:spPr>
        <p:txBody>
          <a:bodyPr anchor="ctr"/>
          <a:lstStyle/>
          <a:p>
            <a:pPr eaLnBrk="1" hangingPunct="1">
              <a:defRPr/>
            </a:pPr>
            <a:r>
              <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数据量的影响</a:t>
            </a:r>
          </a:p>
        </p:txBody>
      </p:sp>
      <p:sp>
        <p:nvSpPr>
          <p:cNvPr id="9" name="文本框 8">
            <a:extLst>
              <a:ext uri="{FF2B5EF4-FFF2-40B4-BE49-F238E27FC236}">
                <a16:creationId xmlns:a16="http://schemas.microsoft.com/office/drawing/2014/main" id="{DF1305A8-F40C-4829-82B8-D059655275F8}"/>
              </a:ext>
            </a:extLst>
          </p:cNvPr>
          <p:cNvSpPr txBox="1"/>
          <p:nvPr/>
        </p:nvSpPr>
        <p:spPr>
          <a:xfrm>
            <a:off x="2411760" y="1187460"/>
            <a:ext cx="4176464" cy="369332"/>
          </a:xfrm>
          <a:prstGeom prst="rect">
            <a:avLst/>
          </a:prstGeom>
          <a:noFill/>
        </p:spPr>
        <p:txBody>
          <a:bodyPr wrap="square">
            <a:spAutoFit/>
          </a:bodyPr>
          <a:lstStyle/>
          <a:p>
            <a:r>
              <a:rPr lang="zh-CN" altLang="en-US" dirty="0">
                <a:latin typeface="system-ui"/>
              </a:rPr>
              <a:t>不同训练数据量对于分类精度的影响</a:t>
            </a:r>
            <a:endParaRPr lang="zh-CN" altLang="en-US" dirty="0"/>
          </a:p>
        </p:txBody>
      </p:sp>
      <p:pic>
        <p:nvPicPr>
          <p:cNvPr id="4" name="图片 3">
            <a:extLst>
              <a:ext uri="{FF2B5EF4-FFF2-40B4-BE49-F238E27FC236}">
                <a16:creationId xmlns:a16="http://schemas.microsoft.com/office/drawing/2014/main" id="{5EA5BBF0-EC72-40BE-AAA5-243D34AE8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24" y="1701647"/>
            <a:ext cx="4606272" cy="3454704"/>
          </a:xfrm>
          <a:prstGeom prst="rect">
            <a:avLst/>
          </a:prstGeom>
        </p:spPr>
      </p:pic>
      <p:pic>
        <p:nvPicPr>
          <p:cNvPr id="7" name="图片 6">
            <a:extLst>
              <a:ext uri="{FF2B5EF4-FFF2-40B4-BE49-F238E27FC236}">
                <a16:creationId xmlns:a16="http://schemas.microsoft.com/office/drawing/2014/main" id="{112E0683-11C8-4C58-A3B4-336B7534F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5087" y="1682969"/>
            <a:ext cx="4606273" cy="3454705"/>
          </a:xfrm>
          <a:prstGeom prst="rect">
            <a:avLst/>
          </a:prstGeom>
        </p:spPr>
      </p:pic>
    </p:spTree>
    <p:extLst>
      <p:ext uri="{BB962C8B-B14F-4D97-AF65-F5344CB8AC3E}">
        <p14:creationId xmlns:p14="http://schemas.microsoft.com/office/powerpoint/2010/main" val="3378618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ECDCAFFD-68A3-4CAD-8143-14F383D054A8}"/>
              </a:ext>
            </a:extLst>
          </p:cNvPr>
          <p:cNvPicPr>
            <a:picLocks noChangeAspect="1"/>
          </p:cNvPicPr>
          <p:nvPr/>
        </p:nvPicPr>
        <p:blipFill rotWithShape="1">
          <a:blip r:embed="rId3">
            <a:extLst>
              <a:ext uri="{28A0092B-C50C-407E-A947-70E740481C1C}">
                <a14:useLocalDpi xmlns:a14="http://schemas.microsoft.com/office/drawing/2010/main" val="0"/>
              </a:ext>
            </a:extLst>
          </a:blip>
          <a:srcRect l="48664"/>
          <a:stretch/>
        </p:blipFill>
        <p:spPr>
          <a:xfrm>
            <a:off x="5812111" y="2145507"/>
            <a:ext cx="3004271" cy="4389129"/>
          </a:xfrm>
          <a:prstGeom prst="rect">
            <a:avLst/>
          </a:prstGeom>
        </p:spPr>
      </p:pic>
      <p:pic>
        <p:nvPicPr>
          <p:cNvPr id="3" name="图片 2">
            <a:extLst>
              <a:ext uri="{FF2B5EF4-FFF2-40B4-BE49-F238E27FC236}">
                <a16:creationId xmlns:a16="http://schemas.microsoft.com/office/drawing/2014/main" id="{C3F9C994-9F40-4545-973B-D796123E1055}"/>
              </a:ext>
            </a:extLst>
          </p:cNvPr>
          <p:cNvPicPr>
            <a:picLocks noChangeAspect="1"/>
          </p:cNvPicPr>
          <p:nvPr/>
        </p:nvPicPr>
        <p:blipFill rotWithShape="1">
          <a:blip r:embed="rId4">
            <a:extLst>
              <a:ext uri="{28A0092B-C50C-407E-A947-70E740481C1C}">
                <a14:useLocalDpi xmlns:a14="http://schemas.microsoft.com/office/drawing/2010/main" val="0"/>
              </a:ext>
            </a:extLst>
          </a:blip>
          <a:srcRect r="50782"/>
          <a:stretch/>
        </p:blipFill>
        <p:spPr>
          <a:xfrm>
            <a:off x="2771800" y="2204864"/>
            <a:ext cx="2880320" cy="4389129"/>
          </a:xfrm>
          <a:prstGeom prst="rect">
            <a:avLst/>
          </a:prstGeom>
        </p:spPr>
      </p:pic>
      <p:pic>
        <p:nvPicPr>
          <p:cNvPr id="10" name="图片 9">
            <a:extLst>
              <a:ext uri="{FF2B5EF4-FFF2-40B4-BE49-F238E27FC236}">
                <a16:creationId xmlns:a16="http://schemas.microsoft.com/office/drawing/2014/main" id="{251C1685-57FF-4AF6-B64C-F2C37A5CB52E}"/>
              </a:ext>
            </a:extLst>
          </p:cNvPr>
          <p:cNvPicPr>
            <a:picLocks noChangeAspect="1"/>
          </p:cNvPicPr>
          <p:nvPr/>
        </p:nvPicPr>
        <p:blipFill rotWithShape="1">
          <a:blip r:embed="rId3">
            <a:extLst>
              <a:ext uri="{28A0092B-C50C-407E-A947-70E740481C1C}">
                <a14:useLocalDpi xmlns:a14="http://schemas.microsoft.com/office/drawing/2010/main" val="0"/>
              </a:ext>
            </a:extLst>
          </a:blip>
          <a:srcRect r="50782"/>
          <a:stretch/>
        </p:blipFill>
        <p:spPr>
          <a:xfrm>
            <a:off x="163537" y="2206749"/>
            <a:ext cx="2880320" cy="4389129"/>
          </a:xfrm>
          <a:prstGeom prst="rect">
            <a:avLst/>
          </a:prstGeom>
        </p:spPr>
      </p:pic>
      <p:sp>
        <p:nvSpPr>
          <p:cNvPr id="21" name="矩形 2"/>
          <p:cNvSpPr/>
          <p:nvPr/>
        </p:nvSpPr>
        <p:spPr bwMode="auto">
          <a:xfrm>
            <a:off x="0" y="0"/>
            <a:ext cx="9144000" cy="836613"/>
          </a:xfrm>
          <a:prstGeom prst="rect">
            <a:avLst/>
          </a:prstGeom>
          <a:solidFill>
            <a:schemeClr val="tx2"/>
          </a:solidFill>
          <a:ln w="9525" cap="flat" cmpd="sng" algn="ctr">
            <a:noFill/>
            <a:prstDash val="solid"/>
            <a:round/>
            <a:headEnd type="none" w="med" len="med"/>
            <a:tailEnd type="none" w="med" len="med"/>
          </a:ln>
          <a:effectLst/>
        </p:spPr>
        <p:txBody>
          <a:bodyPr anchor="ctr"/>
          <a:lstStyle/>
          <a:p>
            <a:pPr eaLnBrk="1" hangingPunct="1">
              <a:defRPr/>
            </a:pPr>
            <a:r>
              <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特征融合的影响</a:t>
            </a:r>
          </a:p>
        </p:txBody>
      </p:sp>
      <mc:AlternateContent xmlns:mc="http://schemas.openxmlformats.org/markup-compatibility/2006">
        <mc:Choice xmlns:a14="http://schemas.microsoft.com/office/drawing/2010/main" Requires="a14">
          <p:graphicFrame>
            <p:nvGraphicFramePr>
              <p:cNvPr id="6" name="表格 5">
                <a:extLst>
                  <a:ext uri="{FF2B5EF4-FFF2-40B4-BE49-F238E27FC236}">
                    <a16:creationId xmlns:a16="http://schemas.microsoft.com/office/drawing/2014/main" id="{A4F9A4CD-46A5-4A29-A735-65993504020B}"/>
                  </a:ext>
                </a:extLst>
              </p:cNvPr>
              <p:cNvGraphicFramePr>
                <a:graphicFrameLocks noGrp="1"/>
              </p:cNvGraphicFramePr>
              <p:nvPr>
                <p:extLst>
                  <p:ext uri="{D42A27DB-BD31-4B8C-83A1-F6EECF244321}">
                    <p14:modId xmlns:p14="http://schemas.microsoft.com/office/powerpoint/2010/main" val="3933282802"/>
                  </p:ext>
                </p:extLst>
              </p:nvPr>
            </p:nvGraphicFramePr>
            <p:xfrm>
              <a:off x="467544" y="1484784"/>
              <a:ext cx="7776865" cy="1112520"/>
            </p:xfrm>
            <a:graphic>
              <a:graphicData uri="http://schemas.openxmlformats.org/drawingml/2006/table">
                <a:tbl>
                  <a:tblPr firstRow="1" bandRow="1">
                    <a:tableStyleId>{5C22544A-7EE6-4342-B048-85BDC9FD1C3A}</a:tableStyleId>
                  </a:tblPr>
                  <a:tblGrid>
                    <a:gridCol w="1224136">
                      <a:extLst>
                        <a:ext uri="{9D8B030D-6E8A-4147-A177-3AD203B41FA5}">
                          <a16:colId xmlns:a16="http://schemas.microsoft.com/office/drawing/2014/main" val="842669644"/>
                        </a:ext>
                      </a:extLst>
                    </a:gridCol>
                    <a:gridCol w="1080120">
                      <a:extLst>
                        <a:ext uri="{9D8B030D-6E8A-4147-A177-3AD203B41FA5}">
                          <a16:colId xmlns:a16="http://schemas.microsoft.com/office/drawing/2014/main" val="292282745"/>
                        </a:ext>
                      </a:extLst>
                    </a:gridCol>
                    <a:gridCol w="1152128">
                      <a:extLst>
                        <a:ext uri="{9D8B030D-6E8A-4147-A177-3AD203B41FA5}">
                          <a16:colId xmlns:a16="http://schemas.microsoft.com/office/drawing/2014/main" val="1212891024"/>
                        </a:ext>
                      </a:extLst>
                    </a:gridCol>
                    <a:gridCol w="1512168">
                      <a:extLst>
                        <a:ext uri="{9D8B030D-6E8A-4147-A177-3AD203B41FA5}">
                          <a16:colId xmlns:a16="http://schemas.microsoft.com/office/drawing/2014/main" val="115442712"/>
                        </a:ext>
                      </a:extLst>
                    </a:gridCol>
                    <a:gridCol w="2808313">
                      <a:extLst>
                        <a:ext uri="{9D8B030D-6E8A-4147-A177-3AD203B41FA5}">
                          <a16:colId xmlns:a16="http://schemas.microsoft.com/office/drawing/2014/main" val="350496611"/>
                        </a:ext>
                      </a:extLst>
                    </a:gridCol>
                  </a:tblGrid>
                  <a:tr h="370840">
                    <a:tc>
                      <a:txBody>
                        <a:bodyPr/>
                        <a:lstStyle/>
                        <a:p>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𝑎𝑙𝑔𝑜𝑟𝑖𝑡h𝑚</m:t>
                                </m:r>
                              </m:oMath>
                            </m:oMathPara>
                          </a14:m>
                          <a:endParaRPr lang="zh-CN" altLang="en-US" b="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𝐺𝐿𝐶𝑀</m:t>
                                </m:r>
                              </m:oMath>
                            </m:oMathPara>
                          </a14:m>
                          <a:endParaRPr lang="zh-CN" altLang="en-US"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𝐿𝐵𝑃</m:t>
                                </m:r>
                              </m:oMath>
                            </m:oMathPara>
                          </a14:m>
                          <a:endParaRPr lang="zh-CN" altLang="en-US"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𝐺𝐿𝐶𝑀</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𝐿𝐵𝑃</m:t>
                                </m:r>
                              </m:oMath>
                            </m:oMathPara>
                          </a14:m>
                          <a:endParaRPr lang="zh-CN" altLang="en-US"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𝐺𝐿𝐶𝑀</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𝐿𝐵𝑃</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𝑛𝑜𝑟𝑚</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0398502"/>
                      </a:ext>
                    </a:extLst>
                  </a:tr>
                  <a:tr h="370840">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𝑡𝑟𝑎𝑖𝑛</m:t>
                                </m:r>
                                <m:r>
                                  <a:rPr lang="en-US" altLang="zh-CN" b="0" i="1" smtClean="0">
                                    <a:latin typeface="Cambria Math" panose="02040503050406030204" pitchFamily="18" charset="0"/>
                                  </a:rPr>
                                  <m:t> </m:t>
                                </m:r>
                                <m:r>
                                  <a:rPr lang="en-US" altLang="zh-CN" b="0" i="1" smtClean="0">
                                    <a:latin typeface="Cambria Math" panose="02040503050406030204" pitchFamily="18" charset="0"/>
                                  </a:rPr>
                                  <m:t>𝑎𝑐𝑐</m:t>
                                </m:r>
                              </m:oMath>
                            </m:oMathPara>
                          </a14:m>
                          <a:endParaRPr lang="zh-CN" altLang="en-US" dirty="0"/>
                        </a:p>
                      </a:txBody>
                      <a:tcPr>
                        <a:lnT w="12700" cap="flat" cmpd="sng" algn="ctr">
                          <a:solidFill>
                            <a:schemeClr val="tx1"/>
                          </a:solidFill>
                          <a:prstDash val="solid"/>
                          <a:round/>
                          <a:headEnd type="none" w="med" len="med"/>
                          <a:tailEnd type="none" w="med" len="med"/>
                        </a:lnT>
                        <a:noFill/>
                      </a:tcPr>
                    </a:tc>
                    <a:tc>
                      <a:txBody>
                        <a:bodyPr/>
                        <a:lstStyle/>
                        <a:p>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0.943</m:t>
                                </m:r>
                              </m:oMath>
                            </m:oMathPara>
                          </a14:m>
                          <a:endParaRPr lang="zh-CN" altLang="en-US" dirty="0"/>
                        </a:p>
                      </a:txBody>
                      <a:tcPr>
                        <a:lnT w="12700" cap="flat" cmpd="sng" algn="ctr">
                          <a:solidFill>
                            <a:schemeClr val="tx1"/>
                          </a:solidFill>
                          <a:prstDash val="solid"/>
                          <a:round/>
                          <a:headEnd type="none" w="med" len="med"/>
                          <a:tailEnd type="none" w="med" len="med"/>
                        </a:lnT>
                        <a:noFill/>
                      </a:tcPr>
                    </a:tc>
                    <a:tc>
                      <a:txBody>
                        <a:bodyPr/>
                        <a:lstStyle/>
                        <a:p>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0.936</m:t>
                                </m:r>
                              </m:oMath>
                            </m:oMathPara>
                          </a14:m>
                          <a:endParaRPr lang="zh-CN" altLang="en-US" dirty="0"/>
                        </a:p>
                      </a:txBody>
                      <a:tcPr>
                        <a:lnT w="12700" cap="flat" cmpd="sng" algn="ctr">
                          <a:solidFill>
                            <a:schemeClr val="tx1"/>
                          </a:solidFill>
                          <a:prstDash val="solid"/>
                          <a:round/>
                          <a:headEnd type="none" w="med" len="med"/>
                          <a:tailEnd type="none" w="med" len="med"/>
                        </a:lnT>
                        <a:noFill/>
                      </a:tcPr>
                    </a:tc>
                    <a:tc>
                      <a:txBody>
                        <a:bodyPr/>
                        <a:lstStyle/>
                        <a:p>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0.94</m:t>
                                </m:r>
                                <m:r>
                                  <a:rPr lang="en-US" altLang="zh-CN" b="0" i="1" dirty="0" smtClean="0">
                                    <a:latin typeface="Cambria Math" panose="02040503050406030204" pitchFamily="18" charset="0"/>
                                  </a:rPr>
                                  <m:t>6</m:t>
                                </m:r>
                              </m:oMath>
                            </m:oMathPara>
                          </a14:m>
                          <a:endParaRPr lang="zh-CN" altLang="en-US" dirty="0"/>
                        </a:p>
                      </a:txBody>
                      <a:tcPr>
                        <a:lnT w="12700" cap="flat" cmpd="sng" algn="ctr">
                          <a:solidFill>
                            <a:schemeClr val="tx1"/>
                          </a:solidFill>
                          <a:prstDash val="solid"/>
                          <a:round/>
                          <a:headEnd type="none" w="med" len="med"/>
                          <a:tailEnd type="none" w="med" len="med"/>
                        </a:lnT>
                        <a:noFill/>
                      </a:tcPr>
                    </a:tc>
                    <a:tc>
                      <a:txBody>
                        <a:bodyPr/>
                        <a:lstStyle/>
                        <a:p>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0.96</m:t>
                                </m:r>
                                <m:r>
                                  <a:rPr lang="en-US" altLang="zh-CN" b="0" i="1" dirty="0" smtClean="0">
                                    <a:latin typeface="Cambria Math" panose="02040503050406030204" pitchFamily="18" charset="0"/>
                                  </a:rPr>
                                  <m:t>5</m:t>
                                </m:r>
                              </m:oMath>
                            </m:oMathPara>
                          </a14:m>
                          <a:endParaRPr lang="zh-CN" altLang="en-US"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443995558"/>
                      </a:ext>
                    </a:extLst>
                  </a:tr>
                  <a:tr h="370840">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𝑡𝑒𝑠𝑡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𝑎𝑐𝑐</m:t>
                                </m:r>
                              </m:oMath>
                            </m:oMathPara>
                          </a14:m>
                          <a:endParaRPr lang="zh-CN" altLang="en-US" dirty="0"/>
                        </a:p>
                      </a:txBody>
                      <a:tcPr>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0.878</m:t>
                                </m:r>
                              </m:oMath>
                            </m:oMathPara>
                          </a14:m>
                          <a:endParaRPr lang="zh-CN" altLang="en-US" dirty="0"/>
                        </a:p>
                      </a:txBody>
                      <a:tcPr>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0.879</m:t>
                                </m:r>
                              </m:oMath>
                            </m:oMathPara>
                          </a14:m>
                          <a:endParaRPr lang="zh-CN" altLang="en-US" dirty="0"/>
                        </a:p>
                      </a:txBody>
                      <a:tcPr>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0.87</m:t>
                                </m:r>
                                <m:r>
                                  <a:rPr lang="en-US" altLang="zh-CN" b="0" i="1" dirty="0" smtClean="0">
                                    <a:latin typeface="Cambria Math" panose="02040503050406030204" pitchFamily="18" charset="0"/>
                                  </a:rPr>
                                  <m:t>9</m:t>
                                </m:r>
                              </m:oMath>
                            </m:oMathPara>
                          </a14:m>
                          <a:endParaRPr lang="zh-CN" altLang="en-US" dirty="0"/>
                        </a:p>
                      </a:txBody>
                      <a:tcPr>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0.916</m:t>
                                </m:r>
                              </m:oMath>
                            </m:oMathPara>
                          </a14:m>
                          <a:endParaRPr lang="zh-CN" altLang="en-US" dirty="0"/>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4854291"/>
                      </a:ext>
                    </a:extLst>
                  </a:tr>
                </a:tbl>
              </a:graphicData>
            </a:graphic>
          </p:graphicFrame>
        </mc:Choice>
        <mc:Fallback>
          <p:graphicFrame>
            <p:nvGraphicFramePr>
              <p:cNvPr id="6" name="表格 5">
                <a:extLst>
                  <a:ext uri="{FF2B5EF4-FFF2-40B4-BE49-F238E27FC236}">
                    <a16:creationId xmlns:a16="http://schemas.microsoft.com/office/drawing/2014/main" id="{A4F9A4CD-46A5-4A29-A735-65993504020B}"/>
                  </a:ext>
                </a:extLst>
              </p:cNvPr>
              <p:cNvGraphicFramePr>
                <a:graphicFrameLocks noGrp="1"/>
              </p:cNvGraphicFramePr>
              <p:nvPr>
                <p:extLst>
                  <p:ext uri="{D42A27DB-BD31-4B8C-83A1-F6EECF244321}">
                    <p14:modId xmlns:p14="http://schemas.microsoft.com/office/powerpoint/2010/main" val="3933282802"/>
                  </p:ext>
                </p:extLst>
              </p:nvPr>
            </p:nvGraphicFramePr>
            <p:xfrm>
              <a:off x="467544" y="1484784"/>
              <a:ext cx="7776865" cy="1112520"/>
            </p:xfrm>
            <a:graphic>
              <a:graphicData uri="http://schemas.openxmlformats.org/drawingml/2006/table">
                <a:tbl>
                  <a:tblPr firstRow="1" bandRow="1">
                    <a:tableStyleId>{5C22544A-7EE6-4342-B048-85BDC9FD1C3A}</a:tableStyleId>
                  </a:tblPr>
                  <a:tblGrid>
                    <a:gridCol w="1224136">
                      <a:extLst>
                        <a:ext uri="{9D8B030D-6E8A-4147-A177-3AD203B41FA5}">
                          <a16:colId xmlns:a16="http://schemas.microsoft.com/office/drawing/2014/main" val="842669644"/>
                        </a:ext>
                      </a:extLst>
                    </a:gridCol>
                    <a:gridCol w="1080120">
                      <a:extLst>
                        <a:ext uri="{9D8B030D-6E8A-4147-A177-3AD203B41FA5}">
                          <a16:colId xmlns:a16="http://schemas.microsoft.com/office/drawing/2014/main" val="292282745"/>
                        </a:ext>
                      </a:extLst>
                    </a:gridCol>
                    <a:gridCol w="1152128">
                      <a:extLst>
                        <a:ext uri="{9D8B030D-6E8A-4147-A177-3AD203B41FA5}">
                          <a16:colId xmlns:a16="http://schemas.microsoft.com/office/drawing/2014/main" val="1212891024"/>
                        </a:ext>
                      </a:extLst>
                    </a:gridCol>
                    <a:gridCol w="1512168">
                      <a:extLst>
                        <a:ext uri="{9D8B030D-6E8A-4147-A177-3AD203B41FA5}">
                          <a16:colId xmlns:a16="http://schemas.microsoft.com/office/drawing/2014/main" val="115442712"/>
                        </a:ext>
                      </a:extLst>
                    </a:gridCol>
                    <a:gridCol w="2808313">
                      <a:extLst>
                        <a:ext uri="{9D8B030D-6E8A-4147-A177-3AD203B41FA5}">
                          <a16:colId xmlns:a16="http://schemas.microsoft.com/office/drawing/2014/main" val="350496611"/>
                        </a:ext>
                      </a:extLst>
                    </a:gridCol>
                  </a:tblGrid>
                  <a:tr h="370840">
                    <a:tc>
                      <a:txBody>
                        <a:bodyPr/>
                        <a:lstStyle/>
                        <a:p>
                          <a:endParaRPr lang="zh-CN"/>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98" t="-1639" r="-536318" b="-204918"/>
                          </a:stretch>
                        </a:blipFill>
                      </a:tcPr>
                    </a:tc>
                    <a:tc>
                      <a:txBody>
                        <a:bodyPr/>
                        <a:lstStyle/>
                        <a:p>
                          <a:endParaRPr lang="zh-CN"/>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14124" t="-1639" r="-509040" b="-204918"/>
                          </a:stretch>
                        </a:blipFill>
                      </a:tcPr>
                    </a:tc>
                    <a:tc>
                      <a:txBody>
                        <a:bodyPr/>
                        <a:lstStyle/>
                        <a:p>
                          <a:endParaRPr lang="zh-CN"/>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99474" t="-1639" r="-374211" b="-204918"/>
                          </a:stretch>
                        </a:blipFill>
                      </a:tcPr>
                    </a:tc>
                    <a:tc>
                      <a:txBody>
                        <a:bodyPr/>
                        <a:lstStyle/>
                        <a:p>
                          <a:endParaRPr lang="zh-CN"/>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29435" t="-1639" r="-186694" b="-204918"/>
                          </a:stretch>
                        </a:blipFill>
                      </a:tcPr>
                    </a:tc>
                    <a:tc>
                      <a:txBody>
                        <a:bodyPr/>
                        <a:lstStyle/>
                        <a:p>
                          <a:endParaRPr lang="zh-CN"/>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77223" t="-1639" r="-434" b="-204918"/>
                          </a:stretch>
                        </a:blipFill>
                      </a:tcPr>
                    </a:tc>
                    <a:extLst>
                      <a:ext uri="{0D108BD9-81ED-4DB2-BD59-A6C34878D82A}">
                        <a16:rowId xmlns:a16="http://schemas.microsoft.com/office/drawing/2014/main" val="3790398502"/>
                      </a:ext>
                    </a:extLst>
                  </a:tr>
                  <a:tr h="370840">
                    <a:tc>
                      <a:txBody>
                        <a:bodyPr/>
                        <a:lstStyle/>
                        <a:p>
                          <a:endParaRPr lang="zh-CN"/>
                        </a:p>
                      </a:txBody>
                      <a:tcPr>
                        <a:lnT w="12700" cap="flat" cmpd="sng" algn="ctr">
                          <a:solidFill>
                            <a:schemeClr val="tx1"/>
                          </a:solidFill>
                          <a:prstDash val="solid"/>
                          <a:round/>
                          <a:headEnd type="none" w="med" len="med"/>
                          <a:tailEnd type="none" w="med" len="med"/>
                        </a:lnT>
                        <a:blipFill>
                          <a:blip r:embed="rId5"/>
                          <a:stretch>
                            <a:fillRect l="-498" t="-100000" r="-536318" b="-101613"/>
                          </a:stretch>
                        </a:blipFill>
                      </a:tcPr>
                    </a:tc>
                    <a:tc>
                      <a:txBody>
                        <a:bodyPr/>
                        <a:lstStyle/>
                        <a:p>
                          <a:endParaRPr lang="zh-CN"/>
                        </a:p>
                      </a:txBody>
                      <a:tcPr>
                        <a:lnT w="12700" cap="flat" cmpd="sng" algn="ctr">
                          <a:solidFill>
                            <a:schemeClr val="tx1"/>
                          </a:solidFill>
                          <a:prstDash val="solid"/>
                          <a:round/>
                          <a:headEnd type="none" w="med" len="med"/>
                          <a:tailEnd type="none" w="med" len="med"/>
                        </a:lnT>
                        <a:blipFill>
                          <a:blip r:embed="rId5"/>
                          <a:stretch>
                            <a:fillRect l="-114124" t="-100000" r="-509040" b="-101613"/>
                          </a:stretch>
                        </a:blipFill>
                      </a:tcPr>
                    </a:tc>
                    <a:tc>
                      <a:txBody>
                        <a:bodyPr/>
                        <a:lstStyle/>
                        <a:p>
                          <a:endParaRPr lang="zh-CN"/>
                        </a:p>
                      </a:txBody>
                      <a:tcPr>
                        <a:lnT w="12700" cap="flat" cmpd="sng" algn="ctr">
                          <a:solidFill>
                            <a:schemeClr val="tx1"/>
                          </a:solidFill>
                          <a:prstDash val="solid"/>
                          <a:round/>
                          <a:headEnd type="none" w="med" len="med"/>
                          <a:tailEnd type="none" w="med" len="med"/>
                        </a:lnT>
                        <a:blipFill>
                          <a:blip r:embed="rId5"/>
                          <a:stretch>
                            <a:fillRect l="-199474" t="-100000" r="-374211" b="-101613"/>
                          </a:stretch>
                        </a:blipFill>
                      </a:tcPr>
                    </a:tc>
                    <a:tc>
                      <a:txBody>
                        <a:bodyPr/>
                        <a:lstStyle/>
                        <a:p>
                          <a:endParaRPr lang="zh-CN"/>
                        </a:p>
                      </a:txBody>
                      <a:tcPr>
                        <a:lnT w="12700" cap="flat" cmpd="sng" algn="ctr">
                          <a:solidFill>
                            <a:schemeClr val="tx1"/>
                          </a:solidFill>
                          <a:prstDash val="solid"/>
                          <a:round/>
                          <a:headEnd type="none" w="med" len="med"/>
                          <a:tailEnd type="none" w="med" len="med"/>
                        </a:lnT>
                        <a:blipFill>
                          <a:blip r:embed="rId5"/>
                          <a:stretch>
                            <a:fillRect l="-229435" t="-100000" r="-186694" b="-101613"/>
                          </a:stretch>
                        </a:blipFill>
                      </a:tcPr>
                    </a:tc>
                    <a:tc>
                      <a:txBody>
                        <a:bodyPr/>
                        <a:lstStyle/>
                        <a:p>
                          <a:endParaRPr lang="zh-CN"/>
                        </a:p>
                      </a:txBody>
                      <a:tcPr>
                        <a:lnT w="12700" cap="flat" cmpd="sng" algn="ctr">
                          <a:solidFill>
                            <a:schemeClr val="tx1"/>
                          </a:solidFill>
                          <a:prstDash val="solid"/>
                          <a:round/>
                          <a:headEnd type="none" w="med" len="med"/>
                          <a:tailEnd type="none" w="med" len="med"/>
                        </a:lnT>
                        <a:blipFill>
                          <a:blip r:embed="rId5"/>
                          <a:stretch>
                            <a:fillRect l="-177223" t="-100000" r="-434" b="-101613"/>
                          </a:stretch>
                        </a:blipFill>
                      </a:tcPr>
                    </a:tc>
                    <a:extLst>
                      <a:ext uri="{0D108BD9-81ED-4DB2-BD59-A6C34878D82A}">
                        <a16:rowId xmlns:a16="http://schemas.microsoft.com/office/drawing/2014/main" val="1443995558"/>
                      </a:ext>
                    </a:extLst>
                  </a:tr>
                  <a:tr h="370840">
                    <a:tc>
                      <a:txBody>
                        <a:bodyPr/>
                        <a:lstStyle/>
                        <a:p>
                          <a:endParaRPr lang="zh-CN"/>
                        </a:p>
                      </a:txBody>
                      <a:tcPr>
                        <a:lnB w="12700" cap="flat" cmpd="sng" algn="ctr">
                          <a:solidFill>
                            <a:schemeClr val="tx1"/>
                          </a:solidFill>
                          <a:prstDash val="solid"/>
                          <a:round/>
                          <a:headEnd type="none" w="med" len="med"/>
                          <a:tailEnd type="none" w="med" len="med"/>
                        </a:lnB>
                        <a:blipFill>
                          <a:blip r:embed="rId5"/>
                          <a:stretch>
                            <a:fillRect l="-498" t="-203279" r="-536318" b="-3279"/>
                          </a:stretch>
                        </a:blipFill>
                      </a:tcPr>
                    </a:tc>
                    <a:tc>
                      <a:txBody>
                        <a:bodyPr/>
                        <a:lstStyle/>
                        <a:p>
                          <a:endParaRPr lang="zh-CN"/>
                        </a:p>
                      </a:txBody>
                      <a:tcPr>
                        <a:lnB w="12700" cap="flat" cmpd="sng" algn="ctr">
                          <a:solidFill>
                            <a:schemeClr val="tx1"/>
                          </a:solidFill>
                          <a:prstDash val="solid"/>
                          <a:round/>
                          <a:headEnd type="none" w="med" len="med"/>
                          <a:tailEnd type="none" w="med" len="med"/>
                        </a:lnB>
                        <a:blipFill>
                          <a:blip r:embed="rId5"/>
                          <a:stretch>
                            <a:fillRect l="-114124" t="-203279" r="-509040" b="-3279"/>
                          </a:stretch>
                        </a:blipFill>
                      </a:tcPr>
                    </a:tc>
                    <a:tc>
                      <a:txBody>
                        <a:bodyPr/>
                        <a:lstStyle/>
                        <a:p>
                          <a:endParaRPr lang="zh-CN"/>
                        </a:p>
                      </a:txBody>
                      <a:tcPr>
                        <a:lnB w="12700" cap="flat" cmpd="sng" algn="ctr">
                          <a:solidFill>
                            <a:schemeClr val="tx1"/>
                          </a:solidFill>
                          <a:prstDash val="solid"/>
                          <a:round/>
                          <a:headEnd type="none" w="med" len="med"/>
                          <a:tailEnd type="none" w="med" len="med"/>
                        </a:lnB>
                        <a:blipFill>
                          <a:blip r:embed="rId5"/>
                          <a:stretch>
                            <a:fillRect l="-199474" t="-203279" r="-374211" b="-3279"/>
                          </a:stretch>
                        </a:blipFill>
                      </a:tcPr>
                    </a:tc>
                    <a:tc>
                      <a:txBody>
                        <a:bodyPr/>
                        <a:lstStyle/>
                        <a:p>
                          <a:endParaRPr lang="zh-CN"/>
                        </a:p>
                      </a:txBody>
                      <a:tcPr>
                        <a:lnB w="12700" cap="flat" cmpd="sng" algn="ctr">
                          <a:solidFill>
                            <a:schemeClr val="tx1"/>
                          </a:solidFill>
                          <a:prstDash val="solid"/>
                          <a:round/>
                          <a:headEnd type="none" w="med" len="med"/>
                          <a:tailEnd type="none" w="med" len="med"/>
                        </a:lnB>
                        <a:blipFill>
                          <a:blip r:embed="rId5"/>
                          <a:stretch>
                            <a:fillRect l="-229435" t="-203279" r="-186694" b="-3279"/>
                          </a:stretch>
                        </a:blipFill>
                      </a:tcPr>
                    </a:tc>
                    <a:tc>
                      <a:txBody>
                        <a:bodyPr/>
                        <a:lstStyle/>
                        <a:p>
                          <a:endParaRPr lang="zh-CN"/>
                        </a:p>
                      </a:txBody>
                      <a:tcPr>
                        <a:lnB w="12700" cap="flat" cmpd="sng" algn="ctr">
                          <a:solidFill>
                            <a:schemeClr val="tx1"/>
                          </a:solidFill>
                          <a:prstDash val="solid"/>
                          <a:round/>
                          <a:headEnd type="none" w="med" len="med"/>
                          <a:tailEnd type="none" w="med" len="med"/>
                        </a:lnB>
                        <a:blipFill>
                          <a:blip r:embed="rId5"/>
                          <a:stretch>
                            <a:fillRect l="-177223" t="-203279" r="-434" b="-3279"/>
                          </a:stretch>
                        </a:blipFill>
                      </a:tcPr>
                    </a:tc>
                    <a:extLst>
                      <a:ext uri="{0D108BD9-81ED-4DB2-BD59-A6C34878D82A}">
                        <a16:rowId xmlns:a16="http://schemas.microsoft.com/office/drawing/2014/main" val="734854291"/>
                      </a:ext>
                    </a:extLst>
                  </a:tr>
                </a:tbl>
              </a:graphicData>
            </a:graphic>
          </p:graphicFrame>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CD8C81AE-3007-4119-973E-C576E6A88CB0}"/>
                  </a:ext>
                </a:extLst>
              </p:cNvPr>
              <p:cNvSpPr/>
              <p:nvPr/>
            </p:nvSpPr>
            <p:spPr>
              <a:xfrm>
                <a:off x="3203848" y="6165304"/>
                <a:ext cx="2303066" cy="369332"/>
              </a:xfrm>
              <a:prstGeom prst="rect">
                <a:avLst/>
              </a:prstGeom>
            </p:spPr>
            <p:txBody>
              <a:bodyPr wrap="none">
                <a:spAutoFit/>
              </a:bodyPr>
              <a:lstStyle/>
              <a:p>
                <a:pPr lvl="0"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𝐺𝐿𝐶𝑀</m:t>
                      </m:r>
                      <m:r>
                        <a:rPr lang="en-US" altLang="zh-CN" i="1">
                          <a:latin typeface="Cambria Math" panose="02040503050406030204" pitchFamily="18" charset="0"/>
                        </a:rPr>
                        <m:t>+</m:t>
                      </m:r>
                      <m:r>
                        <a:rPr lang="en-US" altLang="zh-CN" i="1">
                          <a:latin typeface="Cambria Math" panose="02040503050406030204" pitchFamily="18" charset="0"/>
                        </a:rPr>
                        <m:t>𝐿𝐵𝑃</m:t>
                      </m:r>
                      <m:r>
                        <a:rPr lang="en-US" altLang="zh-CN" i="1">
                          <a:latin typeface="Cambria Math" panose="02040503050406030204" pitchFamily="18" charset="0"/>
                        </a:rPr>
                        <m:t>(</m:t>
                      </m:r>
                      <m:r>
                        <a:rPr lang="en-US" altLang="zh-CN" i="1">
                          <a:latin typeface="Cambria Math" panose="02040503050406030204" pitchFamily="18" charset="0"/>
                        </a:rPr>
                        <m:t>𝑛𝑜𝑟𝑚</m:t>
                      </m:r>
                      <m:r>
                        <a:rPr lang="en-US" altLang="zh-CN" i="1">
                          <a:latin typeface="Cambria Math" panose="02040503050406030204" pitchFamily="18" charset="0"/>
                        </a:rPr>
                        <m:t>)</m:t>
                      </m:r>
                    </m:oMath>
                  </m:oMathPara>
                </a14:m>
                <a:endParaRPr lang="zh-CN" altLang="en-US" dirty="0"/>
              </a:p>
            </p:txBody>
          </p:sp>
        </mc:Choice>
        <mc:Fallback>
          <p:sp>
            <p:nvSpPr>
              <p:cNvPr id="5" name="矩形 4">
                <a:extLst>
                  <a:ext uri="{FF2B5EF4-FFF2-40B4-BE49-F238E27FC236}">
                    <a16:creationId xmlns:a16="http://schemas.microsoft.com/office/drawing/2014/main" id="{CD8C81AE-3007-4119-973E-C576E6A88CB0}"/>
                  </a:ext>
                </a:extLst>
              </p:cNvPr>
              <p:cNvSpPr>
                <a:spLocks noRot="1" noChangeAspect="1" noMove="1" noResize="1" noEditPoints="1" noAdjustHandles="1" noChangeArrowheads="1" noChangeShapeType="1" noTextEdit="1"/>
              </p:cNvSpPr>
              <p:nvPr/>
            </p:nvSpPr>
            <p:spPr>
              <a:xfrm>
                <a:off x="3203848" y="6165304"/>
                <a:ext cx="2303066" cy="369332"/>
              </a:xfrm>
              <a:prstGeom prst="rect">
                <a:avLst/>
              </a:prstGeom>
              <a:blipFill>
                <a:blip r:embed="rId6"/>
                <a:stretch>
                  <a:fillRect b="-131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a:extLst>
                  <a:ext uri="{FF2B5EF4-FFF2-40B4-BE49-F238E27FC236}">
                    <a16:creationId xmlns:a16="http://schemas.microsoft.com/office/drawing/2014/main" id="{87B60C9D-1DE3-4668-A1E3-839C602265DA}"/>
                  </a:ext>
                </a:extLst>
              </p:cNvPr>
              <p:cNvSpPr/>
              <p:nvPr/>
            </p:nvSpPr>
            <p:spPr>
              <a:xfrm>
                <a:off x="864477" y="6165304"/>
                <a:ext cx="1547283" cy="369332"/>
              </a:xfrm>
              <a:prstGeom prst="rect">
                <a:avLst/>
              </a:prstGeom>
            </p:spPr>
            <p:txBody>
              <a:bodyPr wrap="none">
                <a:spAutoFit/>
              </a:bodyPr>
              <a:lstStyle/>
              <a:p>
                <a:pPr lvl="0"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𝐺𝐿𝐶𝑀</m:t>
                      </m:r>
                      <m:r>
                        <a:rPr lang="en-US" altLang="zh-CN" i="1">
                          <a:latin typeface="Cambria Math" panose="02040503050406030204" pitchFamily="18" charset="0"/>
                        </a:rPr>
                        <m:t>+</m:t>
                      </m:r>
                      <m:r>
                        <a:rPr lang="en-US" altLang="zh-CN" i="1">
                          <a:latin typeface="Cambria Math" panose="02040503050406030204" pitchFamily="18" charset="0"/>
                        </a:rPr>
                        <m:t>𝐿𝐵𝑃</m:t>
                      </m:r>
                    </m:oMath>
                  </m:oMathPara>
                </a14:m>
                <a:endParaRPr lang="zh-CN" altLang="en-US" dirty="0"/>
              </a:p>
            </p:txBody>
          </p:sp>
        </mc:Choice>
        <mc:Fallback>
          <p:sp>
            <p:nvSpPr>
              <p:cNvPr id="12" name="矩形 11">
                <a:extLst>
                  <a:ext uri="{FF2B5EF4-FFF2-40B4-BE49-F238E27FC236}">
                    <a16:creationId xmlns:a16="http://schemas.microsoft.com/office/drawing/2014/main" id="{87B60C9D-1DE3-4668-A1E3-839C602265DA}"/>
                  </a:ext>
                </a:extLst>
              </p:cNvPr>
              <p:cNvSpPr>
                <a:spLocks noRot="1" noChangeAspect="1" noMove="1" noResize="1" noEditPoints="1" noAdjustHandles="1" noChangeArrowheads="1" noChangeShapeType="1" noTextEdit="1"/>
              </p:cNvSpPr>
              <p:nvPr/>
            </p:nvSpPr>
            <p:spPr>
              <a:xfrm>
                <a:off x="864477" y="6165304"/>
                <a:ext cx="1547283"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a:extLst>
                  <a:ext uri="{FF2B5EF4-FFF2-40B4-BE49-F238E27FC236}">
                    <a16:creationId xmlns:a16="http://schemas.microsoft.com/office/drawing/2014/main" id="{68C59547-D6FC-4DDB-B885-58BD5C1DC872}"/>
                  </a:ext>
                </a:extLst>
              </p:cNvPr>
              <p:cNvSpPr/>
              <p:nvPr/>
            </p:nvSpPr>
            <p:spPr>
              <a:xfrm>
                <a:off x="6781942" y="6165304"/>
                <a:ext cx="52636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𝐺𝑇</m:t>
                      </m:r>
                    </m:oMath>
                  </m:oMathPara>
                </a14:m>
                <a:endParaRPr lang="zh-CN" altLang="en-US" dirty="0"/>
              </a:p>
            </p:txBody>
          </p:sp>
        </mc:Choice>
        <mc:Fallback>
          <p:sp>
            <p:nvSpPr>
              <p:cNvPr id="14" name="矩形 13">
                <a:extLst>
                  <a:ext uri="{FF2B5EF4-FFF2-40B4-BE49-F238E27FC236}">
                    <a16:creationId xmlns:a16="http://schemas.microsoft.com/office/drawing/2014/main" id="{68C59547-D6FC-4DDB-B885-58BD5C1DC872}"/>
                  </a:ext>
                </a:extLst>
              </p:cNvPr>
              <p:cNvSpPr>
                <a:spLocks noRot="1" noChangeAspect="1" noMove="1" noResize="1" noEditPoints="1" noAdjustHandles="1" noChangeArrowheads="1" noChangeShapeType="1" noTextEdit="1"/>
              </p:cNvSpPr>
              <p:nvPr/>
            </p:nvSpPr>
            <p:spPr>
              <a:xfrm>
                <a:off x="6781942" y="6165304"/>
                <a:ext cx="526362"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3879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p:cNvSpPr/>
          <p:nvPr/>
        </p:nvSpPr>
        <p:spPr bwMode="auto">
          <a:xfrm>
            <a:off x="0" y="0"/>
            <a:ext cx="9144000" cy="836613"/>
          </a:xfrm>
          <a:prstGeom prst="rect">
            <a:avLst/>
          </a:prstGeom>
          <a:solidFill>
            <a:schemeClr val="tx2"/>
          </a:solidFill>
          <a:ln w="9525" cap="flat" cmpd="sng" algn="ctr">
            <a:noFill/>
            <a:prstDash val="solid"/>
            <a:round/>
            <a:headEnd type="none" w="med" len="med"/>
            <a:tailEnd type="none" w="med" len="med"/>
          </a:ln>
          <a:effectLst/>
        </p:spPr>
        <p:txBody>
          <a:bodyPr anchor="ctr"/>
          <a:lstStyle/>
          <a:p>
            <a:pPr eaLnBrk="1" hangingPunct="1">
              <a:defRPr/>
            </a:pPr>
            <a:r>
              <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研究背景</a:t>
            </a:r>
          </a:p>
        </p:txBody>
      </p:sp>
      <p:sp>
        <p:nvSpPr>
          <p:cNvPr id="2" name="文本框 1">
            <a:extLst>
              <a:ext uri="{FF2B5EF4-FFF2-40B4-BE49-F238E27FC236}">
                <a16:creationId xmlns:a16="http://schemas.microsoft.com/office/drawing/2014/main" id="{F43E62CC-66D0-42EC-8879-CFF78C5F0069}"/>
              </a:ext>
            </a:extLst>
          </p:cNvPr>
          <p:cNvSpPr txBox="1"/>
          <p:nvPr/>
        </p:nvSpPr>
        <p:spPr>
          <a:xfrm>
            <a:off x="441190" y="1102739"/>
            <a:ext cx="3600400" cy="3368871"/>
          </a:xfrm>
          <a:prstGeom prst="rect">
            <a:avLst/>
          </a:prstGeom>
          <a:noFill/>
        </p:spPr>
        <p:txBody>
          <a:bodyPr wrap="square" rtlCol="0">
            <a:spAutoFit/>
          </a:bodyPr>
          <a:lstStyle/>
          <a:p>
            <a:pPr>
              <a:lnSpc>
                <a:spcPct val="150000"/>
              </a:lnSpc>
            </a:pPr>
            <a:r>
              <a:rPr lang="zh-CN" altLang="en-US" dirty="0"/>
              <a:t>       高光谱成像技术是将目标场景的光谱特征密集采样到多个光谱窄带，它将成像技术与光谱技术相结合，检测目标场景的二维空间信息和一维光谱信息，并将获取的信息存储到一系列图片中，这些图片包括空间维度和光谱维度。</a:t>
            </a:r>
          </a:p>
        </p:txBody>
      </p:sp>
      <p:pic>
        <p:nvPicPr>
          <p:cNvPr id="4" name="图片 3">
            <a:extLst>
              <a:ext uri="{FF2B5EF4-FFF2-40B4-BE49-F238E27FC236}">
                <a16:creationId xmlns:a16="http://schemas.microsoft.com/office/drawing/2014/main" id="{57BFADE4-BC4D-4549-BE39-2AD13AD35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1590" y="1178750"/>
            <a:ext cx="4824536" cy="3618402"/>
          </a:xfrm>
          <a:prstGeom prst="rect">
            <a:avLst/>
          </a:prstGeom>
        </p:spPr>
      </p:pic>
      <p:sp>
        <p:nvSpPr>
          <p:cNvPr id="5" name="矩形 4">
            <a:extLst>
              <a:ext uri="{FF2B5EF4-FFF2-40B4-BE49-F238E27FC236}">
                <a16:creationId xmlns:a16="http://schemas.microsoft.com/office/drawing/2014/main" id="{7282B6A0-5273-453C-B4EE-F9038485220A}"/>
              </a:ext>
            </a:extLst>
          </p:cNvPr>
          <p:cNvSpPr/>
          <p:nvPr/>
        </p:nvSpPr>
        <p:spPr>
          <a:xfrm>
            <a:off x="446412" y="4797152"/>
            <a:ext cx="7962003" cy="1706878"/>
          </a:xfrm>
          <a:prstGeom prst="rect">
            <a:avLst/>
          </a:prstGeom>
        </p:spPr>
        <p:txBody>
          <a:bodyPr wrap="square">
            <a:spAutoFit/>
          </a:bodyPr>
          <a:lstStyle/>
          <a:p>
            <a:pPr>
              <a:lnSpc>
                <a:spcPct val="150000"/>
              </a:lnSpc>
            </a:pPr>
            <a:r>
              <a:rPr lang="zh-CN" altLang="en-US" dirty="0"/>
              <a:t>电磁频谱上的一个狭窄的波长范围称为谱带，每一张图片对应不同谱带下的光谱响应，这些图片的集合称为高光谱图像</a:t>
            </a:r>
            <a:r>
              <a:rPr lang="en-US" altLang="zh-CN" dirty="0"/>
              <a:t>(Hyperspectral Image, HSI)</a:t>
            </a:r>
            <a:r>
              <a:rPr lang="zh-CN" altLang="en-US" dirty="0"/>
              <a:t>。高光谱图像可以包括成百上千个光谱谱带，不同的物体具有不同的光谱特征，通过比较光谱特征的差异可以将不同的物体区分开。这便是高光谱图像的分类任务。</a:t>
            </a:r>
          </a:p>
        </p:txBody>
      </p:sp>
      <p:sp>
        <p:nvSpPr>
          <p:cNvPr id="6" name="文本框 5">
            <a:extLst>
              <a:ext uri="{FF2B5EF4-FFF2-40B4-BE49-F238E27FC236}">
                <a16:creationId xmlns:a16="http://schemas.microsoft.com/office/drawing/2014/main" id="{01F4FD27-3FF9-4B38-9122-C97A79CCE462}"/>
              </a:ext>
            </a:extLst>
          </p:cNvPr>
          <p:cNvSpPr txBox="1"/>
          <p:nvPr/>
        </p:nvSpPr>
        <p:spPr>
          <a:xfrm>
            <a:off x="5364088" y="1340768"/>
            <a:ext cx="2416696" cy="307777"/>
          </a:xfrm>
          <a:prstGeom prst="rect">
            <a:avLst/>
          </a:prstGeom>
          <a:noFill/>
        </p:spPr>
        <p:txBody>
          <a:bodyPr wrap="square" rtlCol="0">
            <a:spAutoFit/>
          </a:bodyPr>
          <a:lstStyle/>
          <a:p>
            <a:r>
              <a:rPr lang="zh-CN" altLang="en-US" sz="1400" dirty="0"/>
              <a:t>沥青路面和草地的光谱信息</a:t>
            </a:r>
          </a:p>
        </p:txBody>
      </p:sp>
    </p:spTree>
    <p:extLst>
      <p:ext uri="{BB962C8B-B14F-4D97-AF65-F5344CB8AC3E}">
        <p14:creationId xmlns:p14="http://schemas.microsoft.com/office/powerpoint/2010/main" val="3208264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p:cNvSpPr/>
          <p:nvPr/>
        </p:nvSpPr>
        <p:spPr bwMode="auto">
          <a:xfrm>
            <a:off x="0" y="0"/>
            <a:ext cx="9144000" cy="836613"/>
          </a:xfrm>
          <a:prstGeom prst="rect">
            <a:avLst/>
          </a:prstGeom>
          <a:solidFill>
            <a:schemeClr val="tx2"/>
          </a:solidFill>
          <a:ln w="9525" cap="flat" cmpd="sng" algn="ctr">
            <a:noFill/>
            <a:prstDash val="solid"/>
            <a:round/>
            <a:headEnd type="none" w="med" len="med"/>
            <a:tailEnd type="none" w="med" len="med"/>
          </a:ln>
          <a:effectLst/>
        </p:spPr>
        <p:txBody>
          <a:bodyPr anchor="ctr"/>
          <a:lstStyle/>
          <a:p>
            <a:pPr eaLnBrk="1" hangingPunct="1">
              <a:defRPr/>
            </a:pPr>
            <a:r>
              <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主要工作</a:t>
            </a:r>
          </a:p>
        </p:txBody>
      </p:sp>
      <p:sp>
        <p:nvSpPr>
          <p:cNvPr id="2" name="矩形 1">
            <a:extLst>
              <a:ext uri="{FF2B5EF4-FFF2-40B4-BE49-F238E27FC236}">
                <a16:creationId xmlns:a16="http://schemas.microsoft.com/office/drawing/2014/main" id="{D6000046-2B05-4BBD-99C7-87CC2CF99B17}"/>
              </a:ext>
            </a:extLst>
          </p:cNvPr>
          <p:cNvSpPr/>
          <p:nvPr/>
        </p:nvSpPr>
        <p:spPr>
          <a:xfrm>
            <a:off x="899592" y="1412776"/>
            <a:ext cx="6912768" cy="295337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t>本实验采用不同的特征提取方法</a:t>
            </a:r>
            <a:r>
              <a:rPr lang="en-US" altLang="zh-CN" dirty="0"/>
              <a:t>(GLCM</a:t>
            </a:r>
            <a:r>
              <a:rPr lang="zh-CN" altLang="en-US" dirty="0"/>
              <a:t>，</a:t>
            </a:r>
            <a:r>
              <a:rPr lang="en-US" altLang="zh-CN" dirty="0"/>
              <a:t>LBP</a:t>
            </a:r>
            <a:r>
              <a:rPr lang="zh-CN" altLang="en-US" dirty="0"/>
              <a:t>，</a:t>
            </a:r>
            <a:r>
              <a:rPr lang="en-US" altLang="zh-CN" dirty="0"/>
              <a:t>Gabor)</a:t>
            </a:r>
            <a:r>
              <a:rPr lang="zh-CN" altLang="en-US" dirty="0"/>
              <a:t>以及不同的分类器</a:t>
            </a:r>
            <a:r>
              <a:rPr lang="en-US" altLang="zh-CN" dirty="0"/>
              <a:t>(KNN</a:t>
            </a:r>
            <a:r>
              <a:rPr lang="zh-CN" altLang="en-US" dirty="0"/>
              <a:t>，</a:t>
            </a:r>
            <a:r>
              <a:rPr lang="en-US" altLang="zh-CN" dirty="0"/>
              <a:t>SVM)</a:t>
            </a:r>
            <a:r>
              <a:rPr lang="zh-CN" altLang="en-US" dirty="0"/>
              <a:t>实现了高光谱图像的分类任务并研究了不同算法以及分类器的超参数对于分类精度的影响。</a:t>
            </a:r>
            <a:endParaRPr lang="en-US" altLang="zh-CN" dirty="0"/>
          </a:p>
          <a:p>
            <a:pPr marL="285750" indent="-285750">
              <a:lnSpc>
                <a:spcPct val="150000"/>
              </a:lnSpc>
              <a:buFont typeface="Wingdings" panose="05000000000000000000" pitchFamily="2" charset="2"/>
              <a:buChar char="l"/>
            </a:pPr>
            <a:r>
              <a:rPr lang="zh-CN" altLang="en-US" dirty="0"/>
              <a:t>本实验研究了不同方法提取特征进行特征融合对于分类精度的影响。</a:t>
            </a:r>
            <a:endParaRPr lang="en-US" altLang="zh-CN" dirty="0"/>
          </a:p>
          <a:p>
            <a:pPr marL="285750" indent="-285750">
              <a:lnSpc>
                <a:spcPct val="150000"/>
              </a:lnSpc>
              <a:buFont typeface="Wingdings" panose="05000000000000000000" pitchFamily="2" charset="2"/>
              <a:buChar char="l"/>
            </a:pPr>
            <a:r>
              <a:rPr lang="zh-CN" altLang="en-US" dirty="0"/>
              <a:t>本实验研究了不同训练数据量对高光谱图像分类精度的影响。 </a:t>
            </a:r>
            <a:endParaRPr lang="en-US" altLang="zh-CN" dirty="0"/>
          </a:p>
          <a:p>
            <a:pPr marL="285750" indent="-285750">
              <a:lnSpc>
                <a:spcPct val="150000"/>
              </a:lnSpc>
              <a:buFont typeface="Wingdings" panose="05000000000000000000" pitchFamily="2" charset="2"/>
              <a:buChar char="l"/>
            </a:pPr>
            <a:r>
              <a:rPr lang="zh-CN" altLang="en-US" dirty="0"/>
              <a:t>本实验研究了不同数量光谱维度特征对于分类精度的影响。</a:t>
            </a:r>
            <a:endParaRPr lang="en-US" altLang="zh-CN" dirty="0"/>
          </a:p>
        </p:txBody>
      </p:sp>
    </p:spTree>
    <p:extLst>
      <p:ext uri="{BB962C8B-B14F-4D97-AF65-F5344CB8AC3E}">
        <p14:creationId xmlns:p14="http://schemas.microsoft.com/office/powerpoint/2010/main" val="3669174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p:cNvSpPr/>
          <p:nvPr/>
        </p:nvSpPr>
        <p:spPr bwMode="auto">
          <a:xfrm>
            <a:off x="0" y="0"/>
            <a:ext cx="9144000" cy="836613"/>
          </a:xfrm>
          <a:prstGeom prst="rect">
            <a:avLst/>
          </a:prstGeom>
          <a:solidFill>
            <a:schemeClr val="tx2"/>
          </a:solidFill>
          <a:ln w="9525" cap="flat" cmpd="sng" algn="ctr">
            <a:noFill/>
            <a:prstDash val="solid"/>
            <a:round/>
            <a:headEnd type="none" w="med" len="med"/>
            <a:tailEnd type="none" w="med" len="med"/>
          </a:ln>
          <a:effectLst/>
        </p:spPr>
        <p:txBody>
          <a:bodyPr anchor="ctr"/>
          <a:lstStyle/>
          <a:p>
            <a:pPr eaLnBrk="1" hangingPunct="1">
              <a:defRPr/>
            </a:pPr>
            <a:r>
              <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数据集获取</a:t>
            </a:r>
          </a:p>
        </p:txBody>
      </p:sp>
      <p:sp>
        <p:nvSpPr>
          <p:cNvPr id="11" name="文本框 10">
            <a:extLst>
              <a:ext uri="{FF2B5EF4-FFF2-40B4-BE49-F238E27FC236}">
                <a16:creationId xmlns:a16="http://schemas.microsoft.com/office/drawing/2014/main" id="{56D0E94B-9147-A71C-98E2-B6205A768C17}"/>
              </a:ext>
            </a:extLst>
          </p:cNvPr>
          <p:cNvSpPr txBox="1"/>
          <p:nvPr/>
        </p:nvSpPr>
        <p:spPr>
          <a:xfrm>
            <a:off x="395536" y="1115452"/>
            <a:ext cx="7992888" cy="369332"/>
          </a:xfrm>
          <a:prstGeom prst="rect">
            <a:avLst/>
          </a:prstGeom>
          <a:noFill/>
        </p:spPr>
        <p:txBody>
          <a:bodyPr wrap="square">
            <a:spAutoFit/>
          </a:bodyPr>
          <a:lstStyle/>
          <a:p>
            <a:r>
              <a:rPr lang="en-US" altLang="zh-CN" b="0" i="0" dirty="0">
                <a:effectLst/>
                <a:latin typeface="system-ui"/>
              </a:rPr>
              <a:t>Pavia University</a:t>
            </a:r>
            <a:r>
              <a:rPr lang="zh-CN" altLang="en-US" b="0" i="0" dirty="0">
                <a:effectLst/>
                <a:latin typeface="system-ui"/>
              </a:rPr>
              <a:t>图片，空间维度为</a:t>
            </a:r>
            <a:r>
              <a:rPr lang="en-US" altLang="zh-CN" b="0" i="0" dirty="0">
                <a:effectLst/>
                <a:latin typeface="system-ui"/>
              </a:rPr>
              <a:t>610×340</a:t>
            </a:r>
            <a:r>
              <a:rPr lang="zh-CN" altLang="en-US" b="0" i="0" dirty="0">
                <a:effectLst/>
                <a:latin typeface="system-ui"/>
              </a:rPr>
              <a:t>，光谱维度为</a:t>
            </a:r>
            <a:r>
              <a:rPr lang="en-US" altLang="zh-CN" b="0" i="0" dirty="0">
                <a:effectLst/>
                <a:latin typeface="system-ui"/>
              </a:rPr>
              <a:t> 103</a:t>
            </a:r>
            <a:r>
              <a:rPr lang="zh-CN" altLang="en-US" b="0" i="0" dirty="0">
                <a:effectLst/>
                <a:latin typeface="system-ui"/>
              </a:rPr>
              <a:t>。类别总数为</a:t>
            </a:r>
            <a:r>
              <a:rPr lang="en-US" altLang="zh-CN" b="0" i="0" dirty="0">
                <a:effectLst/>
                <a:latin typeface="system-ui"/>
              </a:rPr>
              <a:t>9</a:t>
            </a:r>
            <a:r>
              <a:rPr lang="zh-CN" altLang="en-US" b="0" i="0" dirty="0">
                <a:effectLst/>
                <a:latin typeface="system-ui"/>
              </a:rPr>
              <a:t>。</a:t>
            </a:r>
            <a:endParaRPr lang="en-US" altLang="zh-CN" b="0" i="0" dirty="0">
              <a:effectLst/>
              <a:latin typeface="system-ui"/>
            </a:endParaRPr>
          </a:p>
        </p:txBody>
      </p:sp>
      <p:pic>
        <p:nvPicPr>
          <p:cNvPr id="25" name="图片 24">
            <a:extLst>
              <a:ext uri="{FF2B5EF4-FFF2-40B4-BE49-F238E27FC236}">
                <a16:creationId xmlns:a16="http://schemas.microsoft.com/office/drawing/2014/main" id="{06391C98-7159-874B-C0D5-19AEFEB3BB38}"/>
              </a:ext>
            </a:extLst>
          </p:cNvPr>
          <p:cNvPicPr>
            <a:picLocks noChangeAspect="1"/>
          </p:cNvPicPr>
          <p:nvPr/>
        </p:nvPicPr>
        <p:blipFill rotWithShape="1">
          <a:blip r:embed="rId3">
            <a:extLst>
              <a:ext uri="{28A0092B-C50C-407E-A947-70E740481C1C}">
                <a14:useLocalDpi xmlns:a14="http://schemas.microsoft.com/office/drawing/2010/main" val="0"/>
              </a:ext>
            </a:extLst>
          </a:blip>
          <a:srcRect l="28300" r="29864"/>
          <a:stretch/>
        </p:blipFill>
        <p:spPr>
          <a:xfrm>
            <a:off x="539552" y="1628800"/>
            <a:ext cx="2247440" cy="4029089"/>
          </a:xfrm>
          <a:prstGeom prst="rect">
            <a:avLst/>
          </a:prstGeom>
        </p:spPr>
      </p:pic>
      <p:pic>
        <p:nvPicPr>
          <p:cNvPr id="27" name="图片 26">
            <a:extLst>
              <a:ext uri="{FF2B5EF4-FFF2-40B4-BE49-F238E27FC236}">
                <a16:creationId xmlns:a16="http://schemas.microsoft.com/office/drawing/2014/main" id="{CC5D6798-B487-7C60-2215-F8C090368811}"/>
              </a:ext>
            </a:extLst>
          </p:cNvPr>
          <p:cNvPicPr>
            <a:picLocks noChangeAspect="1"/>
          </p:cNvPicPr>
          <p:nvPr/>
        </p:nvPicPr>
        <p:blipFill rotWithShape="1">
          <a:blip r:embed="rId4">
            <a:extLst>
              <a:ext uri="{28A0092B-C50C-407E-A947-70E740481C1C}">
                <a14:useLocalDpi xmlns:a14="http://schemas.microsoft.com/office/drawing/2010/main" val="0"/>
              </a:ext>
            </a:extLst>
          </a:blip>
          <a:srcRect l="25391" r="26621"/>
          <a:stretch/>
        </p:blipFill>
        <p:spPr>
          <a:xfrm>
            <a:off x="2771800" y="1628800"/>
            <a:ext cx="2577946" cy="4029088"/>
          </a:xfrm>
          <a:prstGeom prst="rect">
            <a:avLst/>
          </a:prstGeom>
        </p:spPr>
      </p:pic>
      <p:pic>
        <p:nvPicPr>
          <p:cNvPr id="29" name="图片 28">
            <a:extLst>
              <a:ext uri="{FF2B5EF4-FFF2-40B4-BE49-F238E27FC236}">
                <a16:creationId xmlns:a16="http://schemas.microsoft.com/office/drawing/2014/main" id="{25273078-B5E3-28BC-2065-290FE53E6770}"/>
              </a:ext>
            </a:extLst>
          </p:cNvPr>
          <p:cNvPicPr>
            <a:picLocks noChangeAspect="1"/>
          </p:cNvPicPr>
          <p:nvPr/>
        </p:nvPicPr>
        <p:blipFill rotWithShape="1">
          <a:blip r:embed="rId5">
            <a:extLst>
              <a:ext uri="{28A0092B-C50C-407E-A947-70E740481C1C}">
                <a14:useLocalDpi xmlns:a14="http://schemas.microsoft.com/office/drawing/2010/main" val="0"/>
              </a:ext>
            </a:extLst>
          </a:blip>
          <a:srcRect l="36406" r="14073"/>
          <a:stretch/>
        </p:blipFill>
        <p:spPr>
          <a:xfrm>
            <a:off x="5349746" y="1628799"/>
            <a:ext cx="2761360" cy="4029089"/>
          </a:xfrm>
          <a:prstGeom prst="rect">
            <a:avLst/>
          </a:prstGeom>
        </p:spPr>
      </p:pic>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E53CA9EC-C8ED-D4B6-4AE9-0D1D03F58177}"/>
                  </a:ext>
                </a:extLst>
              </p:cNvPr>
              <p:cNvSpPr txBox="1"/>
              <p:nvPr/>
            </p:nvSpPr>
            <p:spPr>
              <a:xfrm>
                <a:off x="1115616" y="5517232"/>
                <a:ext cx="13681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𝑐h𝑎𝑛𝑛𝑒𝑙</m:t>
                      </m:r>
                      <m:r>
                        <a:rPr lang="en-US" altLang="zh-CN" b="0" i="1" smtClean="0">
                          <a:latin typeface="Cambria Math" panose="02040503050406030204" pitchFamily="18" charset="0"/>
                        </a:rPr>
                        <m:t>1</m:t>
                      </m:r>
                    </m:oMath>
                  </m:oMathPara>
                </a14:m>
                <a:endParaRPr lang="zh-CN" altLang="en-US" dirty="0"/>
              </a:p>
            </p:txBody>
          </p:sp>
        </mc:Choice>
        <mc:Fallback xmlns="">
          <p:sp>
            <p:nvSpPr>
              <p:cNvPr id="30" name="文本框 29">
                <a:extLst>
                  <a:ext uri="{FF2B5EF4-FFF2-40B4-BE49-F238E27FC236}">
                    <a16:creationId xmlns:a16="http://schemas.microsoft.com/office/drawing/2014/main" id="{E53CA9EC-C8ED-D4B6-4AE9-0D1D03F58177}"/>
                  </a:ext>
                </a:extLst>
              </p:cNvPr>
              <p:cNvSpPr txBox="1">
                <a:spLocks noRot="1" noChangeAspect="1" noMove="1" noResize="1" noEditPoints="1" noAdjustHandles="1" noChangeArrowheads="1" noChangeShapeType="1" noTextEdit="1"/>
              </p:cNvSpPr>
              <p:nvPr/>
            </p:nvSpPr>
            <p:spPr>
              <a:xfrm>
                <a:off x="1115616" y="5517232"/>
                <a:ext cx="136815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CF5CF5EA-1064-1E3C-2A40-2581155D1FA5}"/>
                  </a:ext>
                </a:extLst>
              </p:cNvPr>
              <p:cNvSpPr txBox="1"/>
              <p:nvPr/>
            </p:nvSpPr>
            <p:spPr>
              <a:xfrm>
                <a:off x="3564848" y="5520492"/>
                <a:ext cx="13681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𝑐h𝑎𝑛𝑛𝑒𝑙</m:t>
                      </m:r>
                      <m:r>
                        <a:rPr lang="en-US" altLang="zh-CN" b="0" i="1" smtClean="0">
                          <a:latin typeface="Cambria Math" panose="02040503050406030204" pitchFamily="18" charset="0"/>
                        </a:rPr>
                        <m:t>100</m:t>
                      </m:r>
                    </m:oMath>
                  </m:oMathPara>
                </a14:m>
                <a:endParaRPr lang="zh-CN" altLang="en-US" dirty="0"/>
              </a:p>
            </p:txBody>
          </p:sp>
        </mc:Choice>
        <mc:Fallback xmlns="">
          <p:sp>
            <p:nvSpPr>
              <p:cNvPr id="31" name="文本框 30">
                <a:extLst>
                  <a:ext uri="{FF2B5EF4-FFF2-40B4-BE49-F238E27FC236}">
                    <a16:creationId xmlns:a16="http://schemas.microsoft.com/office/drawing/2014/main" id="{CF5CF5EA-1064-1E3C-2A40-2581155D1FA5}"/>
                  </a:ext>
                </a:extLst>
              </p:cNvPr>
              <p:cNvSpPr txBox="1">
                <a:spLocks noRot="1" noChangeAspect="1" noMove="1" noResize="1" noEditPoints="1" noAdjustHandles="1" noChangeArrowheads="1" noChangeShapeType="1" noTextEdit="1"/>
              </p:cNvSpPr>
              <p:nvPr/>
            </p:nvSpPr>
            <p:spPr>
              <a:xfrm>
                <a:off x="3564848" y="5520492"/>
                <a:ext cx="1368152" cy="369332"/>
              </a:xfrm>
              <a:prstGeom prst="rect">
                <a:avLst/>
              </a:prstGeom>
              <a:blipFill>
                <a:blip r:embed="rId7"/>
                <a:stretch>
                  <a:fillRect r="-4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B6B75435-D2EF-EC4D-0236-A0D7E1A43750}"/>
                  </a:ext>
                </a:extLst>
              </p:cNvPr>
              <p:cNvSpPr txBox="1"/>
              <p:nvPr/>
            </p:nvSpPr>
            <p:spPr>
              <a:xfrm>
                <a:off x="6127602" y="5517232"/>
                <a:ext cx="13681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𝑙𝑎𝑏𝑒𝑙</m:t>
                      </m:r>
                    </m:oMath>
                  </m:oMathPara>
                </a14:m>
                <a:endParaRPr lang="zh-CN" altLang="en-US" dirty="0"/>
              </a:p>
            </p:txBody>
          </p:sp>
        </mc:Choice>
        <mc:Fallback xmlns="">
          <p:sp>
            <p:nvSpPr>
              <p:cNvPr id="32" name="文本框 31">
                <a:extLst>
                  <a:ext uri="{FF2B5EF4-FFF2-40B4-BE49-F238E27FC236}">
                    <a16:creationId xmlns:a16="http://schemas.microsoft.com/office/drawing/2014/main" id="{B6B75435-D2EF-EC4D-0236-A0D7E1A43750}"/>
                  </a:ext>
                </a:extLst>
              </p:cNvPr>
              <p:cNvSpPr txBox="1">
                <a:spLocks noRot="1" noChangeAspect="1" noMove="1" noResize="1" noEditPoints="1" noAdjustHandles="1" noChangeArrowheads="1" noChangeShapeType="1" noTextEdit="1"/>
              </p:cNvSpPr>
              <p:nvPr/>
            </p:nvSpPr>
            <p:spPr>
              <a:xfrm>
                <a:off x="6127602" y="5517232"/>
                <a:ext cx="1368152"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3264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p:cNvSpPr/>
          <p:nvPr/>
        </p:nvSpPr>
        <p:spPr bwMode="auto">
          <a:xfrm>
            <a:off x="0" y="0"/>
            <a:ext cx="9144000" cy="836613"/>
          </a:xfrm>
          <a:prstGeom prst="rect">
            <a:avLst/>
          </a:prstGeom>
          <a:solidFill>
            <a:schemeClr val="tx2"/>
          </a:solidFill>
          <a:ln w="9525" cap="flat" cmpd="sng" algn="ctr">
            <a:noFill/>
            <a:prstDash val="solid"/>
            <a:round/>
            <a:headEnd type="none" w="med" len="med"/>
            <a:tailEnd type="none" w="med" len="med"/>
          </a:ln>
          <a:effectLst/>
        </p:spPr>
        <p:txBody>
          <a:bodyPr anchor="ctr"/>
          <a:lstStyle/>
          <a:p>
            <a:pPr eaLnBrk="1" hangingPunct="1">
              <a:defRPr/>
            </a:pPr>
            <a:r>
              <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实验流程图</a:t>
            </a:r>
          </a:p>
        </p:txBody>
      </p:sp>
      <p:sp>
        <p:nvSpPr>
          <p:cNvPr id="3" name="矩形: 圆角 2">
            <a:extLst>
              <a:ext uri="{FF2B5EF4-FFF2-40B4-BE49-F238E27FC236}">
                <a16:creationId xmlns:a16="http://schemas.microsoft.com/office/drawing/2014/main" id="{A964811D-1F7D-4BF6-B258-F48224B5391D}"/>
              </a:ext>
            </a:extLst>
          </p:cNvPr>
          <p:cNvSpPr/>
          <p:nvPr/>
        </p:nvSpPr>
        <p:spPr>
          <a:xfrm>
            <a:off x="1529663" y="933486"/>
            <a:ext cx="2376263" cy="360139"/>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输入</a:t>
            </a:r>
            <a:r>
              <a:rPr lang="zh-CN" altLang="en-US" dirty="0">
                <a:solidFill>
                  <a:schemeClr val="tx1"/>
                </a:solidFill>
                <a:sym typeface="Wingdings" panose="05000000000000000000" pitchFamily="2" charset="2"/>
              </a:rPr>
              <a:t>：</a:t>
            </a:r>
            <a:r>
              <a:rPr lang="en-US" altLang="zh-CN" dirty="0">
                <a:solidFill>
                  <a:schemeClr val="tx1"/>
                </a:solidFill>
                <a:sym typeface="Wingdings" panose="05000000000000000000" pitchFamily="2" charset="2"/>
              </a:rPr>
              <a:t>[103, 610, 340]</a:t>
            </a:r>
            <a:endParaRPr lang="zh-CN" altLang="en-US" dirty="0">
              <a:solidFill>
                <a:schemeClr val="tx1"/>
              </a:solidFill>
            </a:endParaRPr>
          </a:p>
        </p:txBody>
      </p:sp>
      <p:sp>
        <p:nvSpPr>
          <p:cNvPr id="5" name="流程图: 决策 4">
            <a:extLst>
              <a:ext uri="{FF2B5EF4-FFF2-40B4-BE49-F238E27FC236}">
                <a16:creationId xmlns:a16="http://schemas.microsoft.com/office/drawing/2014/main" id="{9F689A1A-7854-4E22-8BC9-2170945E771D}"/>
              </a:ext>
            </a:extLst>
          </p:cNvPr>
          <p:cNvSpPr/>
          <p:nvPr/>
        </p:nvSpPr>
        <p:spPr>
          <a:xfrm>
            <a:off x="2051720" y="1640510"/>
            <a:ext cx="1332148" cy="656973"/>
          </a:xfrm>
          <a:prstGeom prst="flowChartDecisi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降维</a:t>
            </a:r>
          </a:p>
        </p:txBody>
      </p:sp>
      <p:cxnSp>
        <p:nvCxnSpPr>
          <p:cNvPr id="7" name="直接箭头连接符 6">
            <a:extLst>
              <a:ext uri="{FF2B5EF4-FFF2-40B4-BE49-F238E27FC236}">
                <a16:creationId xmlns:a16="http://schemas.microsoft.com/office/drawing/2014/main" id="{F98C231A-314B-4CF4-ADA8-D806059C2D9C}"/>
              </a:ext>
            </a:extLst>
          </p:cNvPr>
          <p:cNvCxnSpPr>
            <a:cxnSpLocks/>
            <a:stCxn id="3" idx="2"/>
          </p:cNvCxnSpPr>
          <p:nvPr/>
        </p:nvCxnSpPr>
        <p:spPr>
          <a:xfrm>
            <a:off x="2717795" y="1293625"/>
            <a:ext cx="0" cy="3152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直接箭头连接符 9">
            <a:extLst>
              <a:ext uri="{FF2B5EF4-FFF2-40B4-BE49-F238E27FC236}">
                <a16:creationId xmlns:a16="http://schemas.microsoft.com/office/drawing/2014/main" id="{DB5A6642-5122-4C02-BDBD-81015F9EB27C}"/>
              </a:ext>
            </a:extLst>
          </p:cNvPr>
          <p:cNvCxnSpPr>
            <a:cxnSpLocks/>
          </p:cNvCxnSpPr>
          <p:nvPr/>
        </p:nvCxnSpPr>
        <p:spPr>
          <a:xfrm>
            <a:off x="2717793" y="2297483"/>
            <a:ext cx="0" cy="2792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C7730023-19B2-4DAC-9C8A-88394BDEE1C9}"/>
              </a:ext>
            </a:extLst>
          </p:cNvPr>
          <p:cNvCxnSpPr>
            <a:cxnSpLocks/>
          </p:cNvCxnSpPr>
          <p:nvPr/>
        </p:nvCxnSpPr>
        <p:spPr>
          <a:xfrm>
            <a:off x="3383867" y="1968100"/>
            <a:ext cx="3397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128276CE-5B79-4587-B3BF-84E221646637}"/>
              </a:ext>
            </a:extLst>
          </p:cNvPr>
          <p:cNvCxnSpPr>
            <a:cxnSpLocks/>
          </p:cNvCxnSpPr>
          <p:nvPr/>
        </p:nvCxnSpPr>
        <p:spPr>
          <a:xfrm flipV="1">
            <a:off x="3723609" y="1968101"/>
            <a:ext cx="0" cy="1258411"/>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7819A0C1-9E52-4F69-8E12-1375E23114B6}"/>
              </a:ext>
            </a:extLst>
          </p:cNvPr>
          <p:cNvCxnSpPr>
            <a:cxnSpLocks/>
          </p:cNvCxnSpPr>
          <p:nvPr/>
        </p:nvCxnSpPr>
        <p:spPr>
          <a:xfrm>
            <a:off x="2695247" y="3226512"/>
            <a:ext cx="1023816" cy="0"/>
          </a:xfrm>
          <a:prstGeom prst="line">
            <a:avLst/>
          </a:prstGeom>
          <a:ln w="19050"/>
        </p:spPr>
        <p:style>
          <a:lnRef idx="1">
            <a:schemeClr val="dk1"/>
          </a:lnRef>
          <a:fillRef idx="0">
            <a:schemeClr val="dk1"/>
          </a:fillRef>
          <a:effectRef idx="0">
            <a:schemeClr val="dk1"/>
          </a:effectRef>
          <a:fontRef idx="minor">
            <a:schemeClr val="tx1"/>
          </a:fontRef>
        </p:style>
      </p:cxnSp>
      <p:sp>
        <p:nvSpPr>
          <p:cNvPr id="19" name="矩形 18">
            <a:extLst>
              <a:ext uri="{FF2B5EF4-FFF2-40B4-BE49-F238E27FC236}">
                <a16:creationId xmlns:a16="http://schemas.microsoft.com/office/drawing/2014/main" id="{737F79CD-9676-4A89-B6F1-E39110BCB00B}"/>
              </a:ext>
            </a:extLst>
          </p:cNvPr>
          <p:cNvSpPr/>
          <p:nvPr/>
        </p:nvSpPr>
        <p:spPr>
          <a:xfrm>
            <a:off x="2169883" y="2592459"/>
            <a:ext cx="1095819" cy="36199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PCA</a:t>
            </a:r>
            <a:endParaRPr lang="zh-CN" altLang="en-US" dirty="0">
              <a:solidFill>
                <a:schemeClr val="tx1"/>
              </a:solidFill>
            </a:endParaRPr>
          </a:p>
        </p:txBody>
      </p:sp>
      <p:cxnSp>
        <p:nvCxnSpPr>
          <p:cNvPr id="29" name="直接箭头连接符 28">
            <a:extLst>
              <a:ext uri="{FF2B5EF4-FFF2-40B4-BE49-F238E27FC236}">
                <a16:creationId xmlns:a16="http://schemas.microsoft.com/office/drawing/2014/main" id="{670260D4-3575-4AE8-9BBA-7F347C6D191A}"/>
              </a:ext>
            </a:extLst>
          </p:cNvPr>
          <p:cNvCxnSpPr>
            <a:cxnSpLocks/>
          </p:cNvCxnSpPr>
          <p:nvPr/>
        </p:nvCxnSpPr>
        <p:spPr>
          <a:xfrm>
            <a:off x="2677246" y="2954456"/>
            <a:ext cx="0" cy="56726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2" name="文本框 31">
                <a:extLst>
                  <a:ext uri="{FF2B5EF4-FFF2-40B4-BE49-F238E27FC236}">
                    <a16:creationId xmlns:a16="http://schemas.microsoft.com/office/drawing/2014/main" id="{99B5FE5C-D674-47CD-85E1-DFA5F82F9B91}"/>
                  </a:ext>
                </a:extLst>
              </p:cNvPr>
              <p:cNvSpPr txBox="1"/>
              <p:nvPr/>
            </p:nvSpPr>
            <p:spPr>
              <a:xfrm>
                <a:off x="2267745" y="2227974"/>
                <a:ext cx="38818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𝑌</m:t>
                      </m:r>
                    </m:oMath>
                  </m:oMathPara>
                </a14:m>
                <a:endParaRPr lang="zh-CN" altLang="en-US" dirty="0"/>
              </a:p>
            </p:txBody>
          </p:sp>
        </mc:Choice>
        <mc:Fallback>
          <p:sp>
            <p:nvSpPr>
              <p:cNvPr id="32" name="文本框 31">
                <a:extLst>
                  <a:ext uri="{FF2B5EF4-FFF2-40B4-BE49-F238E27FC236}">
                    <a16:creationId xmlns:a16="http://schemas.microsoft.com/office/drawing/2014/main" id="{99B5FE5C-D674-47CD-85E1-DFA5F82F9B91}"/>
                  </a:ext>
                </a:extLst>
              </p:cNvPr>
              <p:cNvSpPr txBox="1">
                <a:spLocks noRot="1" noChangeAspect="1" noMove="1" noResize="1" noEditPoints="1" noAdjustHandles="1" noChangeArrowheads="1" noChangeShapeType="1" noTextEdit="1"/>
              </p:cNvSpPr>
              <p:nvPr/>
            </p:nvSpPr>
            <p:spPr>
              <a:xfrm>
                <a:off x="2267745" y="2227974"/>
                <a:ext cx="388180"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a:extLst>
                  <a:ext uri="{FF2B5EF4-FFF2-40B4-BE49-F238E27FC236}">
                    <a16:creationId xmlns:a16="http://schemas.microsoft.com/office/drawing/2014/main" id="{49491903-C444-43D1-9F30-27AAC9704EBD}"/>
                  </a:ext>
                </a:extLst>
              </p:cNvPr>
              <p:cNvSpPr txBox="1"/>
              <p:nvPr/>
            </p:nvSpPr>
            <p:spPr>
              <a:xfrm>
                <a:off x="3432700" y="2075402"/>
                <a:ext cx="30271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oMath>
                  </m:oMathPara>
                </a14:m>
                <a:endParaRPr lang="zh-CN" altLang="en-US" dirty="0"/>
              </a:p>
            </p:txBody>
          </p:sp>
        </mc:Choice>
        <mc:Fallback>
          <p:sp>
            <p:nvSpPr>
              <p:cNvPr id="33" name="文本框 32">
                <a:extLst>
                  <a:ext uri="{FF2B5EF4-FFF2-40B4-BE49-F238E27FC236}">
                    <a16:creationId xmlns:a16="http://schemas.microsoft.com/office/drawing/2014/main" id="{49491903-C444-43D1-9F30-27AAC9704EBD}"/>
                  </a:ext>
                </a:extLst>
              </p:cNvPr>
              <p:cNvSpPr txBox="1">
                <a:spLocks noRot="1" noChangeAspect="1" noMove="1" noResize="1" noEditPoints="1" noAdjustHandles="1" noChangeArrowheads="1" noChangeShapeType="1" noTextEdit="1"/>
              </p:cNvSpPr>
              <p:nvPr/>
            </p:nvSpPr>
            <p:spPr>
              <a:xfrm>
                <a:off x="3432700" y="2075402"/>
                <a:ext cx="302717" cy="369332"/>
              </a:xfrm>
              <a:prstGeom prst="rect">
                <a:avLst/>
              </a:prstGeom>
              <a:blipFill>
                <a:blip r:embed="rId4"/>
                <a:stretch>
                  <a:fillRect r="-14000"/>
                </a:stretch>
              </a:blipFill>
            </p:spPr>
            <p:txBody>
              <a:bodyPr/>
              <a:lstStyle/>
              <a:p>
                <a:r>
                  <a:rPr lang="zh-CN" altLang="en-US">
                    <a:noFill/>
                  </a:rPr>
                  <a:t> </a:t>
                </a:r>
              </a:p>
            </p:txBody>
          </p:sp>
        </mc:Fallback>
      </mc:AlternateContent>
      <p:sp>
        <p:nvSpPr>
          <p:cNvPr id="35" name="流程图: 决策 34">
            <a:extLst>
              <a:ext uri="{FF2B5EF4-FFF2-40B4-BE49-F238E27FC236}">
                <a16:creationId xmlns:a16="http://schemas.microsoft.com/office/drawing/2014/main" id="{B8F13D8C-6323-4159-83AB-13C0D09919C2}"/>
              </a:ext>
            </a:extLst>
          </p:cNvPr>
          <p:cNvSpPr/>
          <p:nvPr/>
        </p:nvSpPr>
        <p:spPr>
          <a:xfrm>
            <a:off x="2029173" y="3517135"/>
            <a:ext cx="1332148" cy="656973"/>
          </a:xfrm>
          <a:prstGeom prst="flowChartDecisi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纹理特征</a:t>
            </a:r>
          </a:p>
        </p:txBody>
      </p:sp>
      <p:cxnSp>
        <p:nvCxnSpPr>
          <p:cNvPr id="36" name="直接箭头连接符 35">
            <a:extLst>
              <a:ext uri="{FF2B5EF4-FFF2-40B4-BE49-F238E27FC236}">
                <a16:creationId xmlns:a16="http://schemas.microsoft.com/office/drawing/2014/main" id="{E6BEA597-A558-4B29-B8DB-959186710D84}"/>
              </a:ext>
            </a:extLst>
          </p:cNvPr>
          <p:cNvCxnSpPr>
            <a:cxnSpLocks/>
          </p:cNvCxnSpPr>
          <p:nvPr/>
        </p:nvCxnSpPr>
        <p:spPr>
          <a:xfrm>
            <a:off x="2695247" y="4174108"/>
            <a:ext cx="0" cy="2792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7" name="文本框 36">
                <a:extLst>
                  <a:ext uri="{FF2B5EF4-FFF2-40B4-BE49-F238E27FC236}">
                    <a16:creationId xmlns:a16="http://schemas.microsoft.com/office/drawing/2014/main" id="{7E1D2B68-A43B-4535-B8B1-9D0096BAC509}"/>
                  </a:ext>
                </a:extLst>
              </p:cNvPr>
              <p:cNvSpPr txBox="1"/>
              <p:nvPr/>
            </p:nvSpPr>
            <p:spPr>
              <a:xfrm>
                <a:off x="2267745" y="4101047"/>
                <a:ext cx="38818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𝑌</m:t>
                      </m:r>
                    </m:oMath>
                  </m:oMathPara>
                </a14:m>
                <a:endParaRPr lang="zh-CN" altLang="en-US" dirty="0"/>
              </a:p>
            </p:txBody>
          </p:sp>
        </mc:Choice>
        <mc:Fallback>
          <p:sp>
            <p:nvSpPr>
              <p:cNvPr id="37" name="文本框 36">
                <a:extLst>
                  <a:ext uri="{FF2B5EF4-FFF2-40B4-BE49-F238E27FC236}">
                    <a16:creationId xmlns:a16="http://schemas.microsoft.com/office/drawing/2014/main" id="{7E1D2B68-A43B-4535-B8B1-9D0096BAC509}"/>
                  </a:ext>
                </a:extLst>
              </p:cNvPr>
              <p:cNvSpPr txBox="1">
                <a:spLocks noRot="1" noChangeAspect="1" noMove="1" noResize="1" noEditPoints="1" noAdjustHandles="1" noChangeArrowheads="1" noChangeShapeType="1" noTextEdit="1"/>
              </p:cNvSpPr>
              <p:nvPr/>
            </p:nvSpPr>
            <p:spPr>
              <a:xfrm>
                <a:off x="2267745" y="4101047"/>
                <a:ext cx="388180" cy="369332"/>
              </a:xfrm>
              <a:prstGeom prst="rect">
                <a:avLst/>
              </a:prstGeom>
              <a:blipFill>
                <a:blip r:embed="rId5"/>
                <a:stretch>
                  <a:fillRect/>
                </a:stretch>
              </a:blipFill>
            </p:spPr>
            <p:txBody>
              <a:bodyPr/>
              <a:lstStyle/>
              <a:p>
                <a:r>
                  <a:rPr lang="zh-CN" altLang="en-US">
                    <a:noFill/>
                  </a:rPr>
                  <a:t> </a:t>
                </a:r>
              </a:p>
            </p:txBody>
          </p:sp>
        </mc:Fallback>
      </mc:AlternateContent>
      <p:cxnSp>
        <p:nvCxnSpPr>
          <p:cNvPr id="38" name="直接连接符 37">
            <a:extLst>
              <a:ext uri="{FF2B5EF4-FFF2-40B4-BE49-F238E27FC236}">
                <a16:creationId xmlns:a16="http://schemas.microsoft.com/office/drawing/2014/main" id="{F8DDB3A1-608E-4DDC-904E-03DCCDB22097}"/>
              </a:ext>
            </a:extLst>
          </p:cNvPr>
          <p:cNvCxnSpPr>
            <a:cxnSpLocks/>
          </p:cNvCxnSpPr>
          <p:nvPr/>
        </p:nvCxnSpPr>
        <p:spPr>
          <a:xfrm>
            <a:off x="3368164" y="3841106"/>
            <a:ext cx="3397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80498B4B-2ED8-427B-A526-B2DFA8A18D92}"/>
              </a:ext>
            </a:extLst>
          </p:cNvPr>
          <p:cNvCxnSpPr>
            <a:cxnSpLocks/>
          </p:cNvCxnSpPr>
          <p:nvPr/>
        </p:nvCxnSpPr>
        <p:spPr>
          <a:xfrm flipH="1" flipV="1">
            <a:off x="3714253" y="3841106"/>
            <a:ext cx="4546" cy="1235811"/>
          </a:xfrm>
          <a:prstGeom prst="line">
            <a:avLst/>
          </a:prstGeom>
          <a:ln w="19050"/>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D9D27A9B-B128-4188-BAD0-20CFF2003639}"/>
              </a:ext>
            </a:extLst>
          </p:cNvPr>
          <p:cNvCxnSpPr>
            <a:cxnSpLocks/>
          </p:cNvCxnSpPr>
          <p:nvPr/>
        </p:nvCxnSpPr>
        <p:spPr>
          <a:xfrm>
            <a:off x="2690437" y="5076916"/>
            <a:ext cx="1023816"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41" name="文本框 40">
                <a:extLst>
                  <a:ext uri="{FF2B5EF4-FFF2-40B4-BE49-F238E27FC236}">
                    <a16:creationId xmlns:a16="http://schemas.microsoft.com/office/drawing/2014/main" id="{94A1894F-8DDF-4CF5-A435-CCD633DDE928}"/>
                  </a:ext>
                </a:extLst>
              </p:cNvPr>
              <p:cNvSpPr txBox="1"/>
              <p:nvPr/>
            </p:nvSpPr>
            <p:spPr>
              <a:xfrm>
                <a:off x="3427890" y="3925806"/>
                <a:ext cx="30271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oMath>
                  </m:oMathPara>
                </a14:m>
                <a:endParaRPr lang="zh-CN" altLang="en-US" dirty="0"/>
              </a:p>
            </p:txBody>
          </p:sp>
        </mc:Choice>
        <mc:Fallback>
          <p:sp>
            <p:nvSpPr>
              <p:cNvPr id="41" name="文本框 40">
                <a:extLst>
                  <a:ext uri="{FF2B5EF4-FFF2-40B4-BE49-F238E27FC236}">
                    <a16:creationId xmlns:a16="http://schemas.microsoft.com/office/drawing/2014/main" id="{94A1894F-8DDF-4CF5-A435-CCD633DDE928}"/>
                  </a:ext>
                </a:extLst>
              </p:cNvPr>
              <p:cNvSpPr txBox="1">
                <a:spLocks noRot="1" noChangeAspect="1" noMove="1" noResize="1" noEditPoints="1" noAdjustHandles="1" noChangeArrowheads="1" noChangeShapeType="1" noTextEdit="1"/>
              </p:cNvSpPr>
              <p:nvPr/>
            </p:nvSpPr>
            <p:spPr>
              <a:xfrm>
                <a:off x="3427890" y="3925806"/>
                <a:ext cx="302717" cy="369332"/>
              </a:xfrm>
              <a:prstGeom prst="rect">
                <a:avLst/>
              </a:prstGeom>
              <a:blipFill>
                <a:blip r:embed="rId6"/>
                <a:stretch>
                  <a:fillRect r="-14000"/>
                </a:stretch>
              </a:blipFill>
            </p:spPr>
            <p:txBody>
              <a:bodyPr/>
              <a:lstStyle/>
              <a:p>
                <a:r>
                  <a:rPr lang="zh-CN" altLang="en-US">
                    <a:noFill/>
                  </a:rPr>
                  <a:t> </a:t>
                </a:r>
              </a:p>
            </p:txBody>
          </p:sp>
        </mc:Fallback>
      </mc:AlternateContent>
      <p:sp>
        <p:nvSpPr>
          <p:cNvPr id="43" name="矩形 42">
            <a:extLst>
              <a:ext uri="{FF2B5EF4-FFF2-40B4-BE49-F238E27FC236}">
                <a16:creationId xmlns:a16="http://schemas.microsoft.com/office/drawing/2014/main" id="{54F5CD62-E527-4764-A37B-31A983025A0A}"/>
              </a:ext>
            </a:extLst>
          </p:cNvPr>
          <p:cNvSpPr/>
          <p:nvPr/>
        </p:nvSpPr>
        <p:spPr>
          <a:xfrm>
            <a:off x="2112646" y="4444513"/>
            <a:ext cx="1239584" cy="36199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特征提取</a:t>
            </a:r>
          </a:p>
        </p:txBody>
      </p:sp>
      <p:cxnSp>
        <p:nvCxnSpPr>
          <p:cNvPr id="44" name="直接箭头连接符 43">
            <a:extLst>
              <a:ext uri="{FF2B5EF4-FFF2-40B4-BE49-F238E27FC236}">
                <a16:creationId xmlns:a16="http://schemas.microsoft.com/office/drawing/2014/main" id="{185B960C-64E8-45FB-9D5E-054F1E562429}"/>
              </a:ext>
            </a:extLst>
          </p:cNvPr>
          <p:cNvCxnSpPr>
            <a:cxnSpLocks/>
          </p:cNvCxnSpPr>
          <p:nvPr/>
        </p:nvCxnSpPr>
        <p:spPr>
          <a:xfrm>
            <a:off x="2677246" y="4806510"/>
            <a:ext cx="0" cy="56726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5" name="矩形 44">
            <a:extLst>
              <a:ext uri="{FF2B5EF4-FFF2-40B4-BE49-F238E27FC236}">
                <a16:creationId xmlns:a16="http://schemas.microsoft.com/office/drawing/2014/main" id="{F8268E5A-1FA5-4258-B4A8-3B93B0B9E1C7}"/>
              </a:ext>
            </a:extLst>
          </p:cNvPr>
          <p:cNvSpPr/>
          <p:nvPr/>
        </p:nvSpPr>
        <p:spPr>
          <a:xfrm>
            <a:off x="2070645" y="5380062"/>
            <a:ext cx="1239584" cy="36199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分类器</a:t>
            </a:r>
          </a:p>
        </p:txBody>
      </p:sp>
      <p:cxnSp>
        <p:nvCxnSpPr>
          <p:cNvPr id="46" name="直接箭头连接符 45">
            <a:extLst>
              <a:ext uri="{FF2B5EF4-FFF2-40B4-BE49-F238E27FC236}">
                <a16:creationId xmlns:a16="http://schemas.microsoft.com/office/drawing/2014/main" id="{32978D81-D860-476E-B57F-417585A9E334}"/>
              </a:ext>
            </a:extLst>
          </p:cNvPr>
          <p:cNvCxnSpPr>
            <a:cxnSpLocks/>
          </p:cNvCxnSpPr>
          <p:nvPr/>
        </p:nvCxnSpPr>
        <p:spPr>
          <a:xfrm>
            <a:off x="2691847" y="5742059"/>
            <a:ext cx="0" cy="2792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8" name="矩形: 圆角 47">
            <a:extLst>
              <a:ext uri="{FF2B5EF4-FFF2-40B4-BE49-F238E27FC236}">
                <a16:creationId xmlns:a16="http://schemas.microsoft.com/office/drawing/2014/main" id="{9FB61D19-F5D5-4F9C-B6AD-4A135413FCCC}"/>
              </a:ext>
            </a:extLst>
          </p:cNvPr>
          <p:cNvSpPr/>
          <p:nvPr/>
        </p:nvSpPr>
        <p:spPr>
          <a:xfrm>
            <a:off x="1547665" y="6021288"/>
            <a:ext cx="2376263" cy="360139"/>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输出</a:t>
            </a:r>
            <a:r>
              <a:rPr lang="zh-CN" altLang="en-US" dirty="0">
                <a:solidFill>
                  <a:schemeClr val="tx1"/>
                </a:solidFill>
                <a:sym typeface="Wingdings" panose="05000000000000000000" pitchFamily="2" charset="2"/>
              </a:rPr>
              <a:t>：</a:t>
            </a:r>
            <a:r>
              <a:rPr lang="en-US" altLang="zh-CN" dirty="0">
                <a:solidFill>
                  <a:schemeClr val="tx1"/>
                </a:solidFill>
                <a:sym typeface="Wingdings" panose="05000000000000000000" pitchFamily="2" charset="2"/>
              </a:rPr>
              <a:t>[610, 340]</a:t>
            </a:r>
            <a:endParaRPr lang="zh-CN" altLang="en-US" dirty="0">
              <a:solidFill>
                <a:schemeClr val="tx1"/>
              </a:solidFill>
            </a:endParaRPr>
          </a:p>
        </p:txBody>
      </p:sp>
      <p:sp>
        <p:nvSpPr>
          <p:cNvPr id="49" name="流程图: 决策 48">
            <a:extLst>
              <a:ext uri="{FF2B5EF4-FFF2-40B4-BE49-F238E27FC236}">
                <a16:creationId xmlns:a16="http://schemas.microsoft.com/office/drawing/2014/main" id="{EB850001-229D-4E25-AFA3-3496F6926418}"/>
              </a:ext>
            </a:extLst>
          </p:cNvPr>
          <p:cNvSpPr/>
          <p:nvPr/>
        </p:nvSpPr>
        <p:spPr>
          <a:xfrm>
            <a:off x="569276" y="3517135"/>
            <a:ext cx="1332148" cy="656973"/>
          </a:xfrm>
          <a:prstGeom prst="flowChartDecisi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特征融合</a:t>
            </a:r>
          </a:p>
        </p:txBody>
      </p:sp>
      <p:cxnSp>
        <p:nvCxnSpPr>
          <p:cNvPr id="50" name="直接连接符 49">
            <a:extLst>
              <a:ext uri="{FF2B5EF4-FFF2-40B4-BE49-F238E27FC236}">
                <a16:creationId xmlns:a16="http://schemas.microsoft.com/office/drawing/2014/main" id="{3F63965D-EB9D-41EA-BBBC-1C6059A32202}"/>
              </a:ext>
            </a:extLst>
          </p:cNvPr>
          <p:cNvCxnSpPr>
            <a:cxnSpLocks/>
          </p:cNvCxnSpPr>
          <p:nvPr/>
        </p:nvCxnSpPr>
        <p:spPr>
          <a:xfrm>
            <a:off x="1235350" y="3226512"/>
            <a:ext cx="142057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2" name="直接箭头连接符 51">
            <a:extLst>
              <a:ext uri="{FF2B5EF4-FFF2-40B4-BE49-F238E27FC236}">
                <a16:creationId xmlns:a16="http://schemas.microsoft.com/office/drawing/2014/main" id="{872E91DF-4272-4ECA-92C3-09208AE6D9FB}"/>
              </a:ext>
            </a:extLst>
          </p:cNvPr>
          <p:cNvCxnSpPr>
            <a:cxnSpLocks/>
          </p:cNvCxnSpPr>
          <p:nvPr/>
        </p:nvCxnSpPr>
        <p:spPr>
          <a:xfrm>
            <a:off x="1235350" y="3238086"/>
            <a:ext cx="0" cy="2792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C470865B-CCC9-4B64-B1BD-20AB88945425}"/>
              </a:ext>
            </a:extLst>
          </p:cNvPr>
          <p:cNvCxnSpPr>
            <a:cxnSpLocks/>
          </p:cNvCxnSpPr>
          <p:nvPr/>
        </p:nvCxnSpPr>
        <p:spPr>
          <a:xfrm flipH="1" flipV="1">
            <a:off x="1246468" y="4174110"/>
            <a:ext cx="2272" cy="902806"/>
          </a:xfrm>
          <a:prstGeom prst="line">
            <a:avLst/>
          </a:prstGeom>
          <a:ln w="19050"/>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3ABC7661-DF70-475D-8BB5-89CF8770A4C3}"/>
              </a:ext>
            </a:extLst>
          </p:cNvPr>
          <p:cNvCxnSpPr>
            <a:cxnSpLocks/>
          </p:cNvCxnSpPr>
          <p:nvPr/>
        </p:nvCxnSpPr>
        <p:spPr>
          <a:xfrm>
            <a:off x="1235350" y="5076916"/>
            <a:ext cx="1446441"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59" name="文本框 58">
                <a:extLst>
                  <a:ext uri="{FF2B5EF4-FFF2-40B4-BE49-F238E27FC236}">
                    <a16:creationId xmlns:a16="http://schemas.microsoft.com/office/drawing/2014/main" id="{CBF06C8A-1631-4BC7-870E-44F123BB6276}"/>
                  </a:ext>
                </a:extLst>
              </p:cNvPr>
              <p:cNvSpPr txBox="1"/>
              <p:nvPr/>
            </p:nvSpPr>
            <p:spPr>
              <a:xfrm>
                <a:off x="1159016" y="4116155"/>
                <a:ext cx="38818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𝑌</m:t>
                      </m:r>
                    </m:oMath>
                  </m:oMathPara>
                </a14:m>
                <a:endParaRPr lang="zh-CN" altLang="en-US" dirty="0"/>
              </a:p>
            </p:txBody>
          </p:sp>
        </mc:Choice>
        <mc:Fallback>
          <p:sp>
            <p:nvSpPr>
              <p:cNvPr id="59" name="文本框 58">
                <a:extLst>
                  <a:ext uri="{FF2B5EF4-FFF2-40B4-BE49-F238E27FC236}">
                    <a16:creationId xmlns:a16="http://schemas.microsoft.com/office/drawing/2014/main" id="{CBF06C8A-1631-4BC7-870E-44F123BB6276}"/>
                  </a:ext>
                </a:extLst>
              </p:cNvPr>
              <p:cNvSpPr txBox="1">
                <a:spLocks noRot="1" noChangeAspect="1" noMove="1" noResize="1" noEditPoints="1" noAdjustHandles="1" noChangeArrowheads="1" noChangeShapeType="1" noTextEdit="1"/>
              </p:cNvSpPr>
              <p:nvPr/>
            </p:nvSpPr>
            <p:spPr>
              <a:xfrm>
                <a:off x="1159016" y="4116155"/>
                <a:ext cx="388180"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文本框 59">
                <a:extLst>
                  <a:ext uri="{FF2B5EF4-FFF2-40B4-BE49-F238E27FC236}">
                    <a16:creationId xmlns:a16="http://schemas.microsoft.com/office/drawing/2014/main" id="{7717AA97-A108-472F-AC04-42D52AF3F0BA}"/>
                  </a:ext>
                </a:extLst>
              </p:cNvPr>
              <p:cNvSpPr txBox="1"/>
              <p:nvPr/>
            </p:nvSpPr>
            <p:spPr>
              <a:xfrm>
                <a:off x="4283968" y="2075402"/>
                <a:ext cx="4893616" cy="1701876"/>
              </a:xfrm>
              <a:prstGeom prst="rect">
                <a:avLst/>
              </a:prstGeom>
              <a:noFill/>
            </p:spPr>
            <p:txBody>
              <a:bodyPr wrap="square" rtlCol="0">
                <a:spAutoFit/>
              </a:bodyPr>
              <a:lstStyle/>
              <a:p>
                <a:r>
                  <a:rPr lang="zh-CN" altLang="en-US" dirty="0"/>
                  <a:t>实验精度指标：</a:t>
                </a:r>
                <a:endParaRPr lang="en-US" altLang="zh-CN" dirty="0"/>
              </a:p>
              <a:p>
                <a:r>
                  <a:rPr lang="en-US" altLang="zh-CN" dirty="0"/>
                  <a:t>	</a:t>
                </a:r>
                <a14:m>
                  <m:oMath xmlns:m="http://schemas.openxmlformats.org/officeDocument/2006/math">
                    <m:r>
                      <a:rPr lang="en-US" altLang="zh-CN" i="1" dirty="0" smtClean="0">
                        <a:latin typeface="Cambria Math" panose="02040503050406030204" pitchFamily="18" charset="0"/>
                      </a:rPr>
                      <m:t>𝑎𝑐𝑐</m:t>
                    </m:r>
                    <m:r>
                      <a:rPr lang="en-US" altLang="zh-CN" b="0" i="1" dirty="0" smtClean="0">
                        <a:latin typeface="Cambria Math" panose="02040503050406030204" pitchFamily="18" charset="0"/>
                      </a:rPr>
                      <m:t>=</m:t>
                    </m:r>
                    <m:f>
                      <m:fPr>
                        <m:ctrlPr>
                          <a:rPr lang="en-US" altLang="zh-CN" i="1" dirty="0" smtClean="0">
                            <a:latin typeface="Cambria Math" panose="02040503050406030204" pitchFamily="18" charset="0"/>
                          </a:rPr>
                        </m:ctrlPr>
                      </m:fPr>
                      <m:num>
                        <m:r>
                          <a:rPr lang="zh-CN" altLang="en-US" i="1" dirty="0">
                            <a:latin typeface="Cambria Math" panose="02040503050406030204" pitchFamily="18" charset="0"/>
                          </a:rPr>
                          <m:t>预测正确</m:t>
                        </m:r>
                        <m:r>
                          <a:rPr lang="zh-CN" altLang="en-US" i="1" dirty="0" smtClean="0">
                            <a:latin typeface="Cambria Math" panose="02040503050406030204" pitchFamily="18" charset="0"/>
                          </a:rPr>
                          <m:t>数目</m:t>
                        </m:r>
                      </m:num>
                      <m:den>
                        <m:r>
                          <a:rPr lang="zh-CN" altLang="en-US" i="1" dirty="0">
                            <a:latin typeface="Cambria Math" panose="02040503050406030204" pitchFamily="18" charset="0"/>
                          </a:rPr>
                          <m:t>预测</m:t>
                        </m:r>
                        <m:r>
                          <a:rPr lang="zh-CN" altLang="en-US" i="1" dirty="0" smtClean="0">
                            <a:latin typeface="Cambria Math" panose="02040503050406030204" pitchFamily="18" charset="0"/>
                          </a:rPr>
                          <m:t>总数</m:t>
                        </m:r>
                      </m:den>
                    </m:f>
                  </m:oMath>
                </a14:m>
                <a:endParaRPr lang="en-US" altLang="zh-CN" dirty="0"/>
              </a:p>
              <a:p>
                <a:endParaRPr lang="en-US" altLang="zh-CN" dirty="0"/>
              </a:p>
              <a:p>
                <a:r>
                  <a:rPr lang="en-US" altLang="zh-CN" dirty="0"/>
                  <a:t>	</a:t>
                </a:r>
                <a14:m>
                  <m:oMath xmlns:m="http://schemas.openxmlformats.org/officeDocument/2006/math">
                    <m:r>
                      <a:rPr lang="en-US" altLang="zh-CN" i="1" dirty="0" smtClean="0">
                        <a:latin typeface="Cambria Math" panose="02040503050406030204" pitchFamily="18" charset="0"/>
                      </a:rPr>
                      <m:t>𝑏𝑐𝑎𝑐𝑐</m:t>
                    </m:r>
                    <m:r>
                      <a:rPr lang="en-US" altLang="zh-CN" b="0" i="1" dirty="0" smtClean="0">
                        <a:latin typeface="Cambria Math" panose="02040503050406030204" pitchFamily="18" charset="0"/>
                      </a:rPr>
                      <m:t>=</m:t>
                    </m:r>
                    <m:r>
                      <a:rPr lang="en-US" altLang="zh-CN" i="1" dirty="0">
                        <a:latin typeface="Cambria Math" panose="02040503050406030204" pitchFamily="18" charset="0"/>
                      </a:rPr>
                      <m:t>𝑚𝑖𝑛</m:t>
                    </m:r>
                    <m:r>
                      <a:rPr lang="en-US" altLang="zh-CN" b="0" i="1" dirty="0" smtClean="0">
                        <a:latin typeface="Cambria Math" panose="02040503050406030204" pitchFamily="18" charset="0"/>
                      </a:rPr>
                      <m:t>(</m:t>
                    </m:r>
                    <m:f>
                      <m:fPr>
                        <m:ctrlPr>
                          <a:rPr lang="en-US" altLang="zh-CN" i="1" dirty="0">
                            <a:latin typeface="Cambria Math" panose="02040503050406030204" pitchFamily="18" charset="0"/>
                          </a:rPr>
                        </m:ctrlPr>
                      </m:fPr>
                      <m:num>
                        <m:r>
                          <a:rPr lang="zh-CN" altLang="en-US" i="1" dirty="0" smtClean="0">
                            <a:latin typeface="Cambria Math" panose="02040503050406030204" pitchFamily="18" charset="0"/>
                          </a:rPr>
                          <m:t>某一类</m:t>
                        </m:r>
                        <m:r>
                          <a:rPr lang="zh-CN" altLang="en-US" i="1" dirty="0">
                            <a:latin typeface="Cambria Math" panose="02040503050406030204" pitchFamily="18" charset="0"/>
                          </a:rPr>
                          <m:t>预测正确</m:t>
                        </m:r>
                        <m:r>
                          <a:rPr lang="zh-CN" altLang="en-US" i="1" dirty="0">
                            <a:latin typeface="Cambria Math" panose="02040503050406030204" pitchFamily="18" charset="0"/>
                          </a:rPr>
                          <m:t>数目</m:t>
                        </m:r>
                      </m:num>
                      <m:den>
                        <m:r>
                          <a:rPr lang="zh-CN" altLang="en-US" i="1" dirty="0" smtClean="0">
                            <a:latin typeface="Cambria Math" panose="02040503050406030204" pitchFamily="18" charset="0"/>
                          </a:rPr>
                          <m:t>某一类</m:t>
                        </m:r>
                        <m:r>
                          <a:rPr lang="zh-CN" altLang="en-US" i="1" dirty="0">
                            <a:latin typeface="Cambria Math" panose="02040503050406030204" pitchFamily="18" charset="0"/>
                          </a:rPr>
                          <m:t>预测</m:t>
                        </m:r>
                        <m:r>
                          <a:rPr lang="zh-CN" altLang="en-US" i="1" dirty="0">
                            <a:latin typeface="Cambria Math" panose="02040503050406030204" pitchFamily="18" charset="0"/>
                          </a:rPr>
                          <m:t>总数</m:t>
                        </m:r>
                      </m:den>
                    </m:f>
                    <m:r>
                      <a:rPr lang="en-US" altLang="zh-CN" b="0" i="1" dirty="0" smtClean="0">
                        <a:latin typeface="Cambria Math" panose="02040503050406030204" pitchFamily="18" charset="0"/>
                      </a:rPr>
                      <m:t>)</m:t>
                    </m:r>
                  </m:oMath>
                </a14:m>
                <a:endParaRPr lang="zh-CN" altLang="en-US" dirty="0"/>
              </a:p>
            </p:txBody>
          </p:sp>
        </mc:Choice>
        <mc:Fallback>
          <p:sp>
            <p:nvSpPr>
              <p:cNvPr id="60" name="文本框 59">
                <a:extLst>
                  <a:ext uri="{FF2B5EF4-FFF2-40B4-BE49-F238E27FC236}">
                    <a16:creationId xmlns:a16="http://schemas.microsoft.com/office/drawing/2014/main" id="{7717AA97-A108-472F-AC04-42D52AF3F0BA}"/>
                  </a:ext>
                </a:extLst>
              </p:cNvPr>
              <p:cNvSpPr txBox="1">
                <a:spLocks noRot="1" noChangeAspect="1" noMove="1" noResize="1" noEditPoints="1" noAdjustHandles="1" noChangeArrowheads="1" noChangeShapeType="1" noTextEdit="1"/>
              </p:cNvSpPr>
              <p:nvPr/>
            </p:nvSpPr>
            <p:spPr>
              <a:xfrm>
                <a:off x="4283968" y="2075402"/>
                <a:ext cx="4893616" cy="1701876"/>
              </a:xfrm>
              <a:prstGeom prst="rect">
                <a:avLst/>
              </a:prstGeom>
              <a:blipFill>
                <a:blip r:embed="rId8"/>
                <a:stretch>
                  <a:fillRect l="-1121" t="-28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6410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E0B27652-D95F-4071-A97D-4FDBEC840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10" y="1680064"/>
            <a:ext cx="4814253" cy="3610690"/>
          </a:xfrm>
          <a:prstGeom prst="rect">
            <a:avLst/>
          </a:prstGeom>
        </p:spPr>
      </p:pic>
      <p:sp>
        <p:nvSpPr>
          <p:cNvPr id="21" name="矩形 2"/>
          <p:cNvSpPr/>
          <p:nvPr/>
        </p:nvSpPr>
        <p:spPr bwMode="auto">
          <a:xfrm>
            <a:off x="0" y="0"/>
            <a:ext cx="9144000" cy="836613"/>
          </a:xfrm>
          <a:prstGeom prst="rect">
            <a:avLst/>
          </a:prstGeom>
          <a:solidFill>
            <a:schemeClr val="tx2"/>
          </a:solidFill>
          <a:ln w="9525" cap="flat" cmpd="sng" algn="ctr">
            <a:noFill/>
            <a:prstDash val="solid"/>
            <a:round/>
            <a:headEnd type="none" w="med" len="med"/>
            <a:tailEnd type="none" w="med" len="med"/>
          </a:ln>
          <a:effectLst/>
        </p:spPr>
        <p:txBody>
          <a:bodyPr anchor="ctr"/>
          <a:lstStyle/>
          <a:p>
            <a:pPr eaLnBrk="1" hangingPunct="1">
              <a:defRPr/>
            </a:pPr>
            <a:r>
              <a:rPr lang="en-US" altLang="zh-CN"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PCA</a:t>
            </a:r>
            <a:r>
              <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降维</a:t>
            </a:r>
          </a:p>
        </p:txBody>
      </p:sp>
      <p:sp>
        <p:nvSpPr>
          <p:cNvPr id="11" name="文本框 10">
            <a:extLst>
              <a:ext uri="{FF2B5EF4-FFF2-40B4-BE49-F238E27FC236}">
                <a16:creationId xmlns:a16="http://schemas.microsoft.com/office/drawing/2014/main" id="{56D0E94B-9147-A71C-98E2-B6205A768C17}"/>
              </a:ext>
            </a:extLst>
          </p:cNvPr>
          <p:cNvSpPr txBox="1"/>
          <p:nvPr/>
        </p:nvSpPr>
        <p:spPr>
          <a:xfrm>
            <a:off x="395536" y="1115452"/>
            <a:ext cx="8136904" cy="646331"/>
          </a:xfrm>
          <a:prstGeom prst="rect">
            <a:avLst/>
          </a:prstGeom>
          <a:noFill/>
        </p:spPr>
        <p:txBody>
          <a:bodyPr wrap="square">
            <a:spAutoFit/>
          </a:bodyPr>
          <a:lstStyle/>
          <a:p>
            <a:r>
              <a:rPr lang="zh-CN" altLang="en-US" b="0" i="0" dirty="0">
                <a:effectLst/>
                <a:latin typeface="system-ui"/>
              </a:rPr>
              <a:t>由于光谱维度过高，且不同光谱维度之间存在相关性，</a:t>
            </a:r>
            <a:r>
              <a:rPr lang="zh-CN" altLang="en-US" dirty="0">
                <a:latin typeface="system-ui"/>
              </a:rPr>
              <a:t>往往</a:t>
            </a:r>
            <a:r>
              <a:rPr lang="zh-CN" altLang="en-US" b="0" i="0" dirty="0">
                <a:effectLst/>
                <a:latin typeface="system-ui"/>
              </a:rPr>
              <a:t>采用</a:t>
            </a:r>
            <a:r>
              <a:rPr lang="en-US" altLang="zh-CN" b="0" i="0" dirty="0">
                <a:effectLst/>
                <a:latin typeface="system-ui"/>
              </a:rPr>
              <a:t>PCA</a:t>
            </a:r>
            <a:r>
              <a:rPr lang="zh-CN" altLang="en-US" b="0" i="0" dirty="0">
                <a:effectLst/>
                <a:latin typeface="system-ui"/>
              </a:rPr>
              <a:t>方法进行降维，以减少数据处理量。</a:t>
            </a:r>
            <a:endParaRPr lang="en-US" altLang="zh-CN" b="0" i="0" dirty="0">
              <a:effectLst/>
              <a:latin typeface="system-ui"/>
            </a:endParaRPr>
          </a:p>
        </p:txBody>
      </p:sp>
      <p:sp>
        <p:nvSpPr>
          <p:cNvPr id="4" name="文本框 3">
            <a:extLst>
              <a:ext uri="{FF2B5EF4-FFF2-40B4-BE49-F238E27FC236}">
                <a16:creationId xmlns:a16="http://schemas.microsoft.com/office/drawing/2014/main" id="{BA691CB8-DE14-E3CA-80A9-A5C203DC692A}"/>
              </a:ext>
            </a:extLst>
          </p:cNvPr>
          <p:cNvSpPr txBox="1"/>
          <p:nvPr/>
        </p:nvSpPr>
        <p:spPr>
          <a:xfrm>
            <a:off x="1036086" y="5209455"/>
            <a:ext cx="3427902" cy="307777"/>
          </a:xfrm>
          <a:prstGeom prst="rect">
            <a:avLst/>
          </a:prstGeom>
          <a:noFill/>
        </p:spPr>
        <p:txBody>
          <a:bodyPr wrap="square" rtlCol="0">
            <a:spAutoFit/>
          </a:bodyPr>
          <a:lstStyle/>
          <a:p>
            <a:r>
              <a:rPr lang="en-US" altLang="zh-CN" sz="1400" dirty="0"/>
              <a:t>PCA</a:t>
            </a:r>
            <a:r>
              <a:rPr lang="zh-CN" altLang="en-US" sz="1400" dirty="0"/>
              <a:t>降维后的维度与误差之间的关系曲线</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BB42A42-9214-BB62-1893-0B378636761F}"/>
                  </a:ext>
                </a:extLst>
              </p:cNvPr>
              <p:cNvSpPr txBox="1"/>
              <p:nvPr/>
            </p:nvSpPr>
            <p:spPr>
              <a:xfrm>
                <a:off x="4788024" y="2636813"/>
                <a:ext cx="3052817" cy="764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𝑒𝑟𝑟𝑜𝑟</m:t>
                      </m:r>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𝑖</m:t>
                                  </m:r>
                                </m:sub>
                              </m:sSub>
                            </m:e>
                          </m:nary>
                        </m:num>
                        <m:den>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𝑗</m:t>
                                  </m:r>
                                </m:sub>
                              </m:sSub>
                            </m:e>
                          </m:nary>
                        </m:den>
                      </m:f>
                    </m:oMath>
                  </m:oMathPara>
                </a14:m>
                <a:endParaRPr lang="zh-CN" altLang="en-US" dirty="0"/>
              </a:p>
            </p:txBody>
          </p:sp>
        </mc:Choice>
        <mc:Fallback xmlns="">
          <p:sp>
            <p:nvSpPr>
              <p:cNvPr id="5" name="文本框 4">
                <a:extLst>
                  <a:ext uri="{FF2B5EF4-FFF2-40B4-BE49-F238E27FC236}">
                    <a16:creationId xmlns:a16="http://schemas.microsoft.com/office/drawing/2014/main" id="{2BB42A42-9214-BB62-1893-0B378636761F}"/>
                  </a:ext>
                </a:extLst>
              </p:cNvPr>
              <p:cNvSpPr txBox="1">
                <a:spLocks noRot="1" noChangeAspect="1" noMove="1" noResize="1" noEditPoints="1" noAdjustHandles="1" noChangeArrowheads="1" noChangeShapeType="1" noTextEdit="1"/>
              </p:cNvSpPr>
              <p:nvPr/>
            </p:nvSpPr>
            <p:spPr>
              <a:xfrm>
                <a:off x="4788024" y="2636813"/>
                <a:ext cx="3052817" cy="76444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25275FA-48CD-FDDB-C6AB-B0F550D973DE}"/>
                  </a:ext>
                </a:extLst>
              </p:cNvPr>
              <p:cNvSpPr txBox="1"/>
              <p:nvPr/>
            </p:nvSpPr>
            <p:spPr>
              <a:xfrm>
                <a:off x="4788024" y="3429000"/>
                <a:ext cx="4276953" cy="875881"/>
              </a:xfrm>
              <a:prstGeom prst="rect">
                <a:avLst/>
              </a:prstGeom>
              <a:noFill/>
            </p:spPr>
            <p:txBody>
              <a:bodyPr wrap="square" rtlCol="0">
                <a:spAutoFit/>
              </a:bodyPr>
              <a:lstStyle/>
              <a:p>
                <a:pPr>
                  <a:lnSpc>
                    <a:spcPct val="150000"/>
                  </a:lnSpc>
                </a:pPr>
                <a:r>
                  <a:rPr lang="zh-CN" altLang="en-US" dirty="0"/>
                  <a:t>其中</a:t>
                </a:r>
                <a14:m>
                  <m:oMath xmlns:m="http://schemas.openxmlformats.org/officeDocument/2006/math">
                    <m:r>
                      <a:rPr lang="en-US" altLang="zh-CN" b="0" i="1" smtClean="0">
                        <a:latin typeface="Cambria Math" panose="02040503050406030204" pitchFamily="18" charset="0"/>
                      </a:rPr>
                      <m:t>𝜆</m:t>
                    </m:r>
                  </m:oMath>
                </a14:m>
                <a:r>
                  <a:rPr lang="zh-CN" altLang="en-US" dirty="0"/>
                  <a:t>代表协方差矩阵的特征值，</a:t>
                </a:r>
                <a14:m>
                  <m:oMath xmlns:m="http://schemas.openxmlformats.org/officeDocument/2006/math">
                    <m:r>
                      <a:rPr lang="en-US" altLang="zh-CN" b="0" i="1" smtClean="0">
                        <a:latin typeface="Cambria Math" panose="02040503050406030204" pitchFamily="18" charset="0"/>
                      </a:rPr>
                      <m:t>𝐶</m:t>
                    </m:r>
                    <m:r>
                      <a:rPr lang="zh-CN" altLang="en-US" i="1">
                        <a:latin typeface="Cambria Math" panose="02040503050406030204" pitchFamily="18" charset="0"/>
                      </a:rPr>
                      <m:t>为</m:t>
                    </m:r>
                  </m:oMath>
                </a14:m>
                <a:r>
                  <a:rPr lang="zh-CN" altLang="en-US" dirty="0"/>
                  <a:t>降维之后的维度，</a:t>
                </a:r>
                <a14:m>
                  <m:oMath xmlns:m="http://schemas.openxmlformats.org/officeDocument/2006/math">
                    <m:r>
                      <a:rPr lang="en-US" altLang="zh-CN" b="0" i="1" smtClean="0">
                        <a:latin typeface="Cambria Math" panose="02040503050406030204" pitchFamily="18" charset="0"/>
                      </a:rPr>
                      <m:t>𝑁</m:t>
                    </m:r>
                  </m:oMath>
                </a14:m>
                <a:r>
                  <a:rPr lang="zh-CN" altLang="en-US" dirty="0"/>
                  <a:t>为原始图片光谱维度。</a:t>
                </a:r>
              </a:p>
            </p:txBody>
          </p:sp>
        </mc:Choice>
        <mc:Fallback xmlns="">
          <p:sp>
            <p:nvSpPr>
              <p:cNvPr id="6" name="文本框 5">
                <a:extLst>
                  <a:ext uri="{FF2B5EF4-FFF2-40B4-BE49-F238E27FC236}">
                    <a16:creationId xmlns:a16="http://schemas.microsoft.com/office/drawing/2014/main" id="{325275FA-48CD-FDDB-C6AB-B0F550D973DE}"/>
                  </a:ext>
                </a:extLst>
              </p:cNvPr>
              <p:cNvSpPr txBox="1">
                <a:spLocks noRot="1" noChangeAspect="1" noMove="1" noResize="1" noEditPoints="1" noAdjustHandles="1" noChangeArrowheads="1" noChangeShapeType="1" noTextEdit="1"/>
              </p:cNvSpPr>
              <p:nvPr/>
            </p:nvSpPr>
            <p:spPr>
              <a:xfrm>
                <a:off x="4788024" y="3429000"/>
                <a:ext cx="4276953" cy="875881"/>
              </a:xfrm>
              <a:prstGeom prst="rect">
                <a:avLst/>
              </a:prstGeom>
              <a:blipFill>
                <a:blip r:embed="rId5"/>
                <a:stretch>
                  <a:fillRect l="-1140" r="-712" b="-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8803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p:cNvSpPr/>
          <p:nvPr/>
        </p:nvSpPr>
        <p:spPr bwMode="auto">
          <a:xfrm>
            <a:off x="0" y="0"/>
            <a:ext cx="9144000" cy="836613"/>
          </a:xfrm>
          <a:prstGeom prst="rect">
            <a:avLst/>
          </a:prstGeom>
          <a:solidFill>
            <a:schemeClr val="tx2"/>
          </a:solidFill>
          <a:ln w="9525" cap="flat" cmpd="sng" algn="ctr">
            <a:noFill/>
            <a:prstDash val="solid"/>
            <a:round/>
            <a:headEnd type="none" w="med" len="med"/>
            <a:tailEnd type="none" w="med" len="med"/>
          </a:ln>
          <a:effectLst/>
        </p:spPr>
        <p:txBody>
          <a:bodyPr anchor="ctr"/>
          <a:lstStyle/>
          <a:p>
            <a:pPr eaLnBrk="1" hangingPunct="1">
              <a:defRPr/>
            </a:pPr>
            <a:r>
              <a:rPr lang="en-US" altLang="zh-CN"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PCA</a:t>
            </a:r>
            <a:r>
              <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降维</a:t>
            </a:r>
          </a:p>
        </p:txBody>
      </p:sp>
      <p:pic>
        <p:nvPicPr>
          <p:cNvPr id="7" name="图片 6">
            <a:extLst>
              <a:ext uri="{FF2B5EF4-FFF2-40B4-BE49-F238E27FC236}">
                <a16:creationId xmlns:a16="http://schemas.microsoft.com/office/drawing/2014/main" id="{6ACC7E87-7D4C-9634-635D-54322F17E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484784"/>
            <a:ext cx="8476505" cy="4581153"/>
          </a:xfrm>
          <a:prstGeom prst="rect">
            <a:avLst/>
          </a:prstGeom>
        </p:spPr>
      </p:pic>
      <p:sp>
        <p:nvSpPr>
          <p:cNvPr id="9" name="文本框 8">
            <a:extLst>
              <a:ext uri="{FF2B5EF4-FFF2-40B4-BE49-F238E27FC236}">
                <a16:creationId xmlns:a16="http://schemas.microsoft.com/office/drawing/2014/main" id="{457ADCDA-4D3B-3C78-CDB2-34B630155F1B}"/>
              </a:ext>
            </a:extLst>
          </p:cNvPr>
          <p:cNvSpPr txBox="1"/>
          <p:nvPr/>
        </p:nvSpPr>
        <p:spPr>
          <a:xfrm>
            <a:off x="611560" y="1012036"/>
            <a:ext cx="3528392" cy="369332"/>
          </a:xfrm>
          <a:prstGeom prst="rect">
            <a:avLst/>
          </a:prstGeom>
          <a:noFill/>
        </p:spPr>
        <p:txBody>
          <a:bodyPr wrap="square">
            <a:spAutoFit/>
          </a:bodyPr>
          <a:lstStyle/>
          <a:p>
            <a:r>
              <a:rPr lang="en-US" altLang="zh-CN" b="0" i="0" dirty="0">
                <a:effectLst/>
                <a:latin typeface="system-ui"/>
              </a:rPr>
              <a:t>PCA</a:t>
            </a:r>
            <a:r>
              <a:rPr lang="zh-CN" altLang="en-US" b="0" i="0" dirty="0">
                <a:effectLst/>
                <a:latin typeface="system-ui"/>
              </a:rPr>
              <a:t>降维（降至三维）后的结果</a:t>
            </a:r>
            <a:endParaRPr lang="zh-CN" altLang="en-US"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146810E-FC00-8F70-A12F-21423134AC7A}"/>
                  </a:ext>
                </a:extLst>
              </p:cNvPr>
              <p:cNvSpPr txBox="1"/>
              <p:nvPr/>
            </p:nvSpPr>
            <p:spPr>
              <a:xfrm>
                <a:off x="1753254" y="5696605"/>
                <a:ext cx="13681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𝑐h𝑎𝑛𝑛𝑒𝑙</m:t>
                      </m:r>
                      <m:r>
                        <a:rPr lang="en-US" altLang="zh-CN" b="0" i="1" smtClean="0">
                          <a:latin typeface="Cambria Math" panose="02040503050406030204" pitchFamily="18" charset="0"/>
                        </a:rPr>
                        <m:t>1</m:t>
                      </m:r>
                    </m:oMath>
                  </m:oMathPara>
                </a14:m>
                <a:endParaRPr lang="zh-CN" altLang="en-US" dirty="0"/>
              </a:p>
            </p:txBody>
          </p:sp>
        </mc:Choice>
        <mc:Fallback xmlns="">
          <p:sp>
            <p:nvSpPr>
              <p:cNvPr id="12" name="文本框 11">
                <a:extLst>
                  <a:ext uri="{FF2B5EF4-FFF2-40B4-BE49-F238E27FC236}">
                    <a16:creationId xmlns:a16="http://schemas.microsoft.com/office/drawing/2014/main" id="{2146810E-FC00-8F70-A12F-21423134AC7A}"/>
                  </a:ext>
                </a:extLst>
              </p:cNvPr>
              <p:cNvSpPr txBox="1">
                <a:spLocks noRot="1" noChangeAspect="1" noMove="1" noResize="1" noEditPoints="1" noAdjustHandles="1" noChangeArrowheads="1" noChangeShapeType="1" noTextEdit="1"/>
              </p:cNvSpPr>
              <p:nvPr/>
            </p:nvSpPr>
            <p:spPr>
              <a:xfrm>
                <a:off x="1753254" y="5696605"/>
                <a:ext cx="1368152"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92E71EE-CA6E-F6C5-2249-2B2050DC32CE}"/>
                  </a:ext>
                </a:extLst>
              </p:cNvPr>
              <p:cNvSpPr txBox="1"/>
              <p:nvPr/>
            </p:nvSpPr>
            <p:spPr>
              <a:xfrm>
                <a:off x="4139952" y="5696605"/>
                <a:ext cx="13681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𝑐h𝑎𝑛𝑛𝑒𝑙</m:t>
                      </m:r>
                      <m:r>
                        <a:rPr lang="en-US" altLang="zh-CN" b="0" i="1" smtClean="0">
                          <a:latin typeface="Cambria Math" panose="02040503050406030204" pitchFamily="18" charset="0"/>
                        </a:rPr>
                        <m:t>2</m:t>
                      </m:r>
                    </m:oMath>
                  </m:oMathPara>
                </a14:m>
                <a:endParaRPr lang="zh-CN" altLang="en-US" dirty="0"/>
              </a:p>
            </p:txBody>
          </p:sp>
        </mc:Choice>
        <mc:Fallback xmlns="">
          <p:sp>
            <p:nvSpPr>
              <p:cNvPr id="13" name="文本框 12">
                <a:extLst>
                  <a:ext uri="{FF2B5EF4-FFF2-40B4-BE49-F238E27FC236}">
                    <a16:creationId xmlns:a16="http://schemas.microsoft.com/office/drawing/2014/main" id="{392E71EE-CA6E-F6C5-2249-2B2050DC32CE}"/>
                  </a:ext>
                </a:extLst>
              </p:cNvPr>
              <p:cNvSpPr txBox="1">
                <a:spLocks noRot="1" noChangeAspect="1" noMove="1" noResize="1" noEditPoints="1" noAdjustHandles="1" noChangeArrowheads="1" noChangeShapeType="1" noTextEdit="1"/>
              </p:cNvSpPr>
              <p:nvPr/>
            </p:nvSpPr>
            <p:spPr>
              <a:xfrm>
                <a:off x="4139952" y="5696605"/>
                <a:ext cx="1368152"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8CA8D7F-A3C0-E6A6-E81C-A4E1359A256C}"/>
                  </a:ext>
                </a:extLst>
              </p:cNvPr>
              <p:cNvSpPr txBox="1"/>
              <p:nvPr/>
            </p:nvSpPr>
            <p:spPr>
              <a:xfrm>
                <a:off x="6372200" y="5696605"/>
                <a:ext cx="13681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𝑐h𝑎𝑛𝑛𝑒𝑙</m:t>
                      </m:r>
                      <m:r>
                        <a:rPr lang="en-US" altLang="zh-CN" b="0" i="1" smtClean="0">
                          <a:latin typeface="Cambria Math" panose="02040503050406030204" pitchFamily="18" charset="0"/>
                        </a:rPr>
                        <m:t>3</m:t>
                      </m:r>
                    </m:oMath>
                  </m:oMathPara>
                </a14:m>
                <a:endParaRPr lang="zh-CN" altLang="en-US" dirty="0"/>
              </a:p>
            </p:txBody>
          </p:sp>
        </mc:Choice>
        <mc:Fallback xmlns="">
          <p:sp>
            <p:nvSpPr>
              <p:cNvPr id="14" name="文本框 13">
                <a:extLst>
                  <a:ext uri="{FF2B5EF4-FFF2-40B4-BE49-F238E27FC236}">
                    <a16:creationId xmlns:a16="http://schemas.microsoft.com/office/drawing/2014/main" id="{48CA8D7F-A3C0-E6A6-E81C-A4E1359A256C}"/>
                  </a:ext>
                </a:extLst>
              </p:cNvPr>
              <p:cNvSpPr txBox="1">
                <a:spLocks noRot="1" noChangeAspect="1" noMove="1" noResize="1" noEditPoints="1" noAdjustHandles="1" noChangeArrowheads="1" noChangeShapeType="1" noTextEdit="1"/>
              </p:cNvSpPr>
              <p:nvPr/>
            </p:nvSpPr>
            <p:spPr>
              <a:xfrm>
                <a:off x="6372200" y="5696605"/>
                <a:ext cx="1368152" cy="36933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5867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p:cNvSpPr/>
          <p:nvPr/>
        </p:nvSpPr>
        <p:spPr bwMode="auto">
          <a:xfrm>
            <a:off x="0" y="0"/>
            <a:ext cx="9144000" cy="836613"/>
          </a:xfrm>
          <a:prstGeom prst="rect">
            <a:avLst/>
          </a:prstGeom>
          <a:solidFill>
            <a:schemeClr val="tx2"/>
          </a:solidFill>
          <a:ln w="9525" cap="flat" cmpd="sng" algn="ctr">
            <a:noFill/>
            <a:prstDash val="solid"/>
            <a:round/>
            <a:headEnd type="none" w="med" len="med"/>
            <a:tailEnd type="none" w="med" len="med"/>
          </a:ln>
          <a:effectLst/>
        </p:spPr>
        <p:txBody>
          <a:bodyPr anchor="ctr"/>
          <a:lstStyle/>
          <a:p>
            <a:pPr eaLnBrk="1" hangingPunct="1">
              <a:defRPr/>
            </a:pPr>
            <a:r>
              <a:rPr lang="en-US" altLang="zh-CN"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PCA</a:t>
            </a:r>
            <a:r>
              <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降维</a:t>
            </a:r>
          </a:p>
        </p:txBody>
      </p:sp>
      <p:sp>
        <p:nvSpPr>
          <p:cNvPr id="9" name="文本框 8">
            <a:extLst>
              <a:ext uri="{FF2B5EF4-FFF2-40B4-BE49-F238E27FC236}">
                <a16:creationId xmlns:a16="http://schemas.microsoft.com/office/drawing/2014/main" id="{457ADCDA-4D3B-3C78-CDB2-34B630155F1B}"/>
              </a:ext>
            </a:extLst>
          </p:cNvPr>
          <p:cNvSpPr txBox="1"/>
          <p:nvPr/>
        </p:nvSpPr>
        <p:spPr>
          <a:xfrm>
            <a:off x="611560" y="1012036"/>
            <a:ext cx="3528392" cy="369332"/>
          </a:xfrm>
          <a:prstGeom prst="rect">
            <a:avLst/>
          </a:prstGeom>
          <a:noFill/>
        </p:spPr>
        <p:txBody>
          <a:bodyPr wrap="square">
            <a:spAutoFit/>
          </a:bodyPr>
          <a:lstStyle/>
          <a:p>
            <a:r>
              <a:rPr lang="en-US" altLang="zh-CN" b="0" i="0" dirty="0">
                <a:effectLst/>
                <a:latin typeface="system-ui"/>
              </a:rPr>
              <a:t>PCA</a:t>
            </a:r>
            <a:r>
              <a:rPr lang="zh-CN" altLang="en-US" b="0" i="0" dirty="0">
                <a:effectLst/>
                <a:latin typeface="system-ui"/>
              </a:rPr>
              <a:t>降维</a:t>
            </a:r>
            <a:r>
              <a:rPr lang="zh-CN" altLang="en-US" dirty="0">
                <a:latin typeface="system-ui"/>
              </a:rPr>
              <a:t>维度与分类精度的关系</a:t>
            </a:r>
            <a:endParaRPr lang="zh-CN" altLang="en-US" dirty="0"/>
          </a:p>
        </p:txBody>
      </p:sp>
      <p:pic>
        <p:nvPicPr>
          <p:cNvPr id="3" name="图片 2">
            <a:extLst>
              <a:ext uri="{FF2B5EF4-FFF2-40B4-BE49-F238E27FC236}">
                <a16:creationId xmlns:a16="http://schemas.microsoft.com/office/drawing/2014/main" id="{A1E4BEE4-4A12-4BAB-A93A-B77CFF9C1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757859"/>
            <a:ext cx="4436434" cy="3327326"/>
          </a:xfrm>
          <a:prstGeom prst="rect">
            <a:avLst/>
          </a:prstGeom>
        </p:spPr>
      </p:pic>
      <p:pic>
        <p:nvPicPr>
          <p:cNvPr id="5" name="图片 4">
            <a:extLst>
              <a:ext uri="{FF2B5EF4-FFF2-40B4-BE49-F238E27FC236}">
                <a16:creationId xmlns:a16="http://schemas.microsoft.com/office/drawing/2014/main" id="{9DCC7423-C3AB-439B-9D5B-24C66C00CB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968" y="1757859"/>
            <a:ext cx="4436434" cy="3327326"/>
          </a:xfrm>
          <a:prstGeom prst="rect">
            <a:avLst/>
          </a:prstGeom>
        </p:spPr>
      </p:pic>
      <p:sp>
        <p:nvSpPr>
          <p:cNvPr id="15" name="文本框 14">
            <a:extLst>
              <a:ext uri="{FF2B5EF4-FFF2-40B4-BE49-F238E27FC236}">
                <a16:creationId xmlns:a16="http://schemas.microsoft.com/office/drawing/2014/main" id="{43E4D818-A40C-47B6-8903-C399606FAC63}"/>
              </a:ext>
            </a:extLst>
          </p:cNvPr>
          <p:cNvSpPr txBox="1"/>
          <p:nvPr/>
        </p:nvSpPr>
        <p:spPr>
          <a:xfrm>
            <a:off x="1534142" y="5445224"/>
            <a:ext cx="5054082" cy="369332"/>
          </a:xfrm>
          <a:prstGeom prst="rect">
            <a:avLst/>
          </a:prstGeom>
          <a:noFill/>
        </p:spPr>
        <p:txBody>
          <a:bodyPr wrap="square">
            <a:spAutoFit/>
          </a:bodyPr>
          <a:lstStyle/>
          <a:p>
            <a:r>
              <a:rPr lang="en-US" altLang="zh-CN" b="0" i="0" dirty="0">
                <a:effectLst/>
                <a:latin typeface="system-ui"/>
              </a:rPr>
              <a:t>PCA</a:t>
            </a:r>
            <a:r>
              <a:rPr lang="zh-CN" altLang="en-US" b="0" i="0" dirty="0">
                <a:effectLst/>
                <a:latin typeface="system-ui"/>
              </a:rPr>
              <a:t>降维</a:t>
            </a:r>
            <a:r>
              <a:rPr lang="zh-CN" altLang="en-US" dirty="0">
                <a:latin typeface="system-ui"/>
              </a:rPr>
              <a:t>维度为</a:t>
            </a:r>
            <a:r>
              <a:rPr lang="en-US" altLang="zh-CN" dirty="0">
                <a:latin typeface="system-ui"/>
              </a:rPr>
              <a:t>12</a:t>
            </a:r>
            <a:r>
              <a:rPr lang="zh-CN" altLang="en-US" dirty="0">
                <a:latin typeface="system-ui"/>
              </a:rPr>
              <a:t>左右，分类精度基本收敛。</a:t>
            </a:r>
            <a:endParaRPr lang="zh-CN" altLang="en-US" dirty="0"/>
          </a:p>
        </p:txBody>
      </p:sp>
    </p:spTree>
    <p:extLst>
      <p:ext uri="{BB962C8B-B14F-4D97-AF65-F5344CB8AC3E}">
        <p14:creationId xmlns:p14="http://schemas.microsoft.com/office/powerpoint/2010/main" val="745949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4C5E47B1-4DA5-4EB6-9CEA-BE090D370655}"/>
              </a:ext>
            </a:extLst>
          </p:cNvPr>
          <p:cNvPicPr>
            <a:picLocks noChangeAspect="1"/>
          </p:cNvPicPr>
          <p:nvPr/>
        </p:nvPicPr>
        <p:blipFill rotWithShape="1">
          <a:blip r:embed="rId3">
            <a:extLst>
              <a:ext uri="{28A0092B-C50C-407E-A947-70E740481C1C}">
                <a14:useLocalDpi xmlns:a14="http://schemas.microsoft.com/office/drawing/2010/main" val="0"/>
              </a:ext>
            </a:extLst>
          </a:blip>
          <a:srcRect r="50782"/>
          <a:stretch/>
        </p:blipFill>
        <p:spPr>
          <a:xfrm>
            <a:off x="5645359" y="1381368"/>
            <a:ext cx="2880320" cy="4389129"/>
          </a:xfrm>
          <a:prstGeom prst="rect">
            <a:avLst/>
          </a:prstGeom>
        </p:spPr>
      </p:pic>
      <p:sp>
        <p:nvSpPr>
          <p:cNvPr id="21" name="矩形 2"/>
          <p:cNvSpPr/>
          <p:nvPr/>
        </p:nvSpPr>
        <p:spPr bwMode="auto">
          <a:xfrm>
            <a:off x="0" y="0"/>
            <a:ext cx="9144000" cy="836613"/>
          </a:xfrm>
          <a:prstGeom prst="rect">
            <a:avLst/>
          </a:prstGeom>
          <a:solidFill>
            <a:schemeClr val="tx2"/>
          </a:solidFill>
          <a:ln w="9525" cap="flat" cmpd="sng" algn="ctr">
            <a:noFill/>
            <a:prstDash val="solid"/>
            <a:round/>
            <a:headEnd type="none" w="med" len="med"/>
            <a:tailEnd type="none" w="med" len="med"/>
          </a:ln>
          <a:effectLst/>
        </p:spPr>
        <p:txBody>
          <a:bodyPr anchor="ctr"/>
          <a:lstStyle/>
          <a:p>
            <a:pPr eaLnBrk="1" hangingPunct="1">
              <a:defRPr/>
            </a:pPr>
            <a:r>
              <a:rPr lang="en-US" altLang="zh-CN"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PCA</a:t>
            </a:r>
            <a:r>
              <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降维</a:t>
            </a:r>
          </a:p>
        </p:txBody>
      </p:sp>
      <p:sp>
        <p:nvSpPr>
          <p:cNvPr id="9" name="文本框 8">
            <a:extLst>
              <a:ext uri="{FF2B5EF4-FFF2-40B4-BE49-F238E27FC236}">
                <a16:creationId xmlns:a16="http://schemas.microsoft.com/office/drawing/2014/main" id="{457ADCDA-4D3B-3C78-CDB2-34B630155F1B}"/>
              </a:ext>
            </a:extLst>
          </p:cNvPr>
          <p:cNvSpPr txBox="1"/>
          <p:nvPr/>
        </p:nvSpPr>
        <p:spPr>
          <a:xfrm>
            <a:off x="611560" y="1012036"/>
            <a:ext cx="3528392" cy="369332"/>
          </a:xfrm>
          <a:prstGeom prst="rect">
            <a:avLst/>
          </a:prstGeom>
          <a:noFill/>
        </p:spPr>
        <p:txBody>
          <a:bodyPr wrap="square">
            <a:spAutoFit/>
          </a:bodyPr>
          <a:lstStyle/>
          <a:p>
            <a:r>
              <a:rPr lang="zh-CN" altLang="en-US" dirty="0">
                <a:latin typeface="system-ui"/>
              </a:rPr>
              <a:t>不同数量光谱特征的分类结果</a:t>
            </a:r>
            <a:endParaRPr lang="zh-CN" altLang="en-US" dirty="0"/>
          </a:p>
        </p:txBody>
      </p:sp>
      <p:pic>
        <p:nvPicPr>
          <p:cNvPr id="4" name="图片 3">
            <a:extLst>
              <a:ext uri="{FF2B5EF4-FFF2-40B4-BE49-F238E27FC236}">
                <a16:creationId xmlns:a16="http://schemas.microsoft.com/office/drawing/2014/main" id="{603A2011-0823-4477-884D-398CA97DCB90}"/>
              </a:ext>
            </a:extLst>
          </p:cNvPr>
          <p:cNvPicPr>
            <a:picLocks noChangeAspect="1"/>
          </p:cNvPicPr>
          <p:nvPr/>
        </p:nvPicPr>
        <p:blipFill rotWithShape="1">
          <a:blip r:embed="rId4">
            <a:extLst>
              <a:ext uri="{28A0092B-C50C-407E-A947-70E740481C1C}">
                <a14:useLocalDpi xmlns:a14="http://schemas.microsoft.com/office/drawing/2010/main" val="0"/>
              </a:ext>
            </a:extLst>
          </a:blip>
          <a:srcRect r="50782"/>
          <a:stretch/>
        </p:blipFill>
        <p:spPr>
          <a:xfrm>
            <a:off x="107504" y="1384022"/>
            <a:ext cx="2880320" cy="4389129"/>
          </a:xfrm>
          <a:prstGeom prst="rect">
            <a:avLst/>
          </a:prstGeom>
        </p:spPr>
      </p:pic>
      <p:pic>
        <p:nvPicPr>
          <p:cNvPr id="7" name="图片 6">
            <a:extLst>
              <a:ext uri="{FF2B5EF4-FFF2-40B4-BE49-F238E27FC236}">
                <a16:creationId xmlns:a16="http://schemas.microsoft.com/office/drawing/2014/main" id="{1FAE6844-2E25-43E9-96FF-386EEC024A57}"/>
              </a:ext>
            </a:extLst>
          </p:cNvPr>
          <p:cNvPicPr>
            <a:picLocks noChangeAspect="1"/>
          </p:cNvPicPr>
          <p:nvPr/>
        </p:nvPicPr>
        <p:blipFill rotWithShape="1">
          <a:blip r:embed="rId5">
            <a:extLst>
              <a:ext uri="{28A0092B-C50C-407E-A947-70E740481C1C}">
                <a14:useLocalDpi xmlns:a14="http://schemas.microsoft.com/office/drawing/2010/main" val="0"/>
              </a:ext>
            </a:extLst>
          </a:blip>
          <a:srcRect r="50782"/>
          <a:stretch/>
        </p:blipFill>
        <p:spPr>
          <a:xfrm>
            <a:off x="2974304" y="1381368"/>
            <a:ext cx="2880320" cy="4389129"/>
          </a:xfrm>
          <a:prstGeom prst="rect">
            <a:avLst/>
          </a:prstGeom>
        </p:spPr>
      </p:pic>
      <p:sp>
        <p:nvSpPr>
          <p:cNvPr id="12" name="椭圆 11">
            <a:extLst>
              <a:ext uri="{FF2B5EF4-FFF2-40B4-BE49-F238E27FC236}">
                <a16:creationId xmlns:a16="http://schemas.microsoft.com/office/drawing/2014/main" id="{7521FD8D-736F-44EE-8D19-CF31A43A0D78}"/>
              </a:ext>
            </a:extLst>
          </p:cNvPr>
          <p:cNvSpPr/>
          <p:nvPr/>
        </p:nvSpPr>
        <p:spPr>
          <a:xfrm>
            <a:off x="1396889" y="3284984"/>
            <a:ext cx="726839"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99B5B003-968C-40A2-96A5-BFB56F06CE5C}"/>
              </a:ext>
            </a:extLst>
          </p:cNvPr>
          <p:cNvSpPr/>
          <p:nvPr/>
        </p:nvSpPr>
        <p:spPr>
          <a:xfrm>
            <a:off x="4283968" y="3284984"/>
            <a:ext cx="726839"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79174D1-EDC7-4E4B-B191-8C7FBD32363D}"/>
              </a:ext>
            </a:extLst>
          </p:cNvPr>
          <p:cNvSpPr/>
          <p:nvPr/>
        </p:nvSpPr>
        <p:spPr>
          <a:xfrm>
            <a:off x="6948264" y="3284984"/>
            <a:ext cx="726839"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4691DC0D-1117-4681-9937-3FC9587ECA30}"/>
                  </a:ext>
                </a:extLst>
              </p:cNvPr>
              <p:cNvSpPr txBox="1"/>
              <p:nvPr/>
            </p:nvSpPr>
            <p:spPr>
              <a:xfrm>
                <a:off x="1030088" y="5345169"/>
                <a:ext cx="1296144"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𝑑𝑖𝑚</m:t>
                      </m:r>
                      <m:r>
                        <a:rPr lang="en-US" altLang="zh-CN" b="0" i="1" smtClean="0">
                          <a:latin typeface="Cambria Math" panose="02040503050406030204" pitchFamily="18" charset="0"/>
                        </a:rPr>
                        <m:t>=3</m:t>
                      </m:r>
                    </m:oMath>
                  </m:oMathPara>
                </a14:m>
                <a:endParaRPr lang="zh-CN" altLang="en-US" dirty="0"/>
              </a:p>
            </p:txBody>
          </p:sp>
        </mc:Choice>
        <mc:Fallback>
          <p:sp>
            <p:nvSpPr>
              <p:cNvPr id="13" name="文本框 12">
                <a:extLst>
                  <a:ext uri="{FF2B5EF4-FFF2-40B4-BE49-F238E27FC236}">
                    <a16:creationId xmlns:a16="http://schemas.microsoft.com/office/drawing/2014/main" id="{4691DC0D-1117-4681-9937-3FC9587ECA30}"/>
                  </a:ext>
                </a:extLst>
              </p:cNvPr>
              <p:cNvSpPr txBox="1">
                <a:spLocks noRot="1" noChangeAspect="1" noMove="1" noResize="1" noEditPoints="1" noAdjustHandles="1" noChangeArrowheads="1" noChangeShapeType="1" noTextEdit="1"/>
              </p:cNvSpPr>
              <p:nvPr/>
            </p:nvSpPr>
            <p:spPr>
              <a:xfrm>
                <a:off x="1030088" y="5345169"/>
                <a:ext cx="129614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6EAEFCBE-DD40-4C87-889D-2E22DCD07A55}"/>
                  </a:ext>
                </a:extLst>
              </p:cNvPr>
              <p:cNvSpPr txBox="1"/>
              <p:nvPr/>
            </p:nvSpPr>
            <p:spPr>
              <a:xfrm>
                <a:off x="3923964" y="5345169"/>
                <a:ext cx="1296144"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𝑑𝑖𝑚</m:t>
                      </m:r>
                      <m:r>
                        <a:rPr lang="en-US" altLang="zh-CN" b="0" i="1" smtClean="0">
                          <a:latin typeface="Cambria Math" panose="02040503050406030204" pitchFamily="18" charset="0"/>
                        </a:rPr>
                        <m:t>=12</m:t>
                      </m:r>
                    </m:oMath>
                  </m:oMathPara>
                </a14:m>
                <a:endParaRPr lang="zh-CN" altLang="en-US" dirty="0"/>
              </a:p>
            </p:txBody>
          </p:sp>
        </mc:Choice>
        <mc:Fallback>
          <p:sp>
            <p:nvSpPr>
              <p:cNvPr id="18" name="文本框 17">
                <a:extLst>
                  <a:ext uri="{FF2B5EF4-FFF2-40B4-BE49-F238E27FC236}">
                    <a16:creationId xmlns:a16="http://schemas.microsoft.com/office/drawing/2014/main" id="{6EAEFCBE-DD40-4C87-889D-2E22DCD07A55}"/>
                  </a:ext>
                </a:extLst>
              </p:cNvPr>
              <p:cNvSpPr txBox="1">
                <a:spLocks noRot="1" noChangeAspect="1" noMove="1" noResize="1" noEditPoints="1" noAdjustHandles="1" noChangeArrowheads="1" noChangeShapeType="1" noTextEdit="1"/>
              </p:cNvSpPr>
              <p:nvPr/>
            </p:nvSpPr>
            <p:spPr>
              <a:xfrm>
                <a:off x="3923964" y="5345169"/>
                <a:ext cx="1296144"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39610039-D9C1-4306-947D-B9224F30E020}"/>
                  </a:ext>
                </a:extLst>
              </p:cNvPr>
              <p:cNvSpPr txBox="1"/>
              <p:nvPr/>
            </p:nvSpPr>
            <p:spPr>
              <a:xfrm>
                <a:off x="6663611" y="5345169"/>
                <a:ext cx="1296144"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𝑑𝑖𝑚</m:t>
                      </m:r>
                      <m:r>
                        <a:rPr lang="en-US" altLang="zh-CN" b="0" i="1" smtClean="0">
                          <a:latin typeface="Cambria Math" panose="02040503050406030204" pitchFamily="18" charset="0"/>
                        </a:rPr>
                        <m:t>=103</m:t>
                      </m:r>
                    </m:oMath>
                  </m:oMathPara>
                </a14:m>
                <a:endParaRPr lang="en-US" altLang="zh-CN" dirty="0"/>
              </a:p>
              <a:p>
                <a:pPr algn="ctr"/>
                <a:r>
                  <a:rPr lang="en-US" altLang="zh-CN" dirty="0"/>
                  <a:t>(</a:t>
                </a:r>
                <a:r>
                  <a:rPr lang="zh-CN" altLang="en-US" dirty="0"/>
                  <a:t>未降维</a:t>
                </a:r>
                <a:r>
                  <a:rPr lang="en-US" altLang="zh-CN" dirty="0"/>
                  <a:t>)</a:t>
                </a:r>
                <a:endParaRPr lang="zh-CN" altLang="en-US" dirty="0"/>
              </a:p>
            </p:txBody>
          </p:sp>
        </mc:Choice>
        <mc:Fallback>
          <p:sp>
            <p:nvSpPr>
              <p:cNvPr id="19" name="文本框 18">
                <a:extLst>
                  <a:ext uri="{FF2B5EF4-FFF2-40B4-BE49-F238E27FC236}">
                    <a16:creationId xmlns:a16="http://schemas.microsoft.com/office/drawing/2014/main" id="{39610039-D9C1-4306-947D-B9224F30E020}"/>
                  </a:ext>
                </a:extLst>
              </p:cNvPr>
              <p:cNvSpPr txBox="1">
                <a:spLocks noRot="1" noChangeAspect="1" noMove="1" noResize="1" noEditPoints="1" noAdjustHandles="1" noChangeArrowheads="1" noChangeShapeType="1" noTextEdit="1"/>
              </p:cNvSpPr>
              <p:nvPr/>
            </p:nvSpPr>
            <p:spPr>
              <a:xfrm>
                <a:off x="6663611" y="5345169"/>
                <a:ext cx="1296144" cy="646331"/>
              </a:xfrm>
              <a:prstGeom prst="rect">
                <a:avLst/>
              </a:prstGeom>
              <a:blipFill>
                <a:blip r:embed="rId8"/>
                <a:stretch>
                  <a:fillRect b="-150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49840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14618</TotalTime>
  <Words>962</Words>
  <Application>Microsoft Office PowerPoint</Application>
  <PresentationFormat>全屏显示(4:3)</PresentationFormat>
  <Paragraphs>214</Paragraphs>
  <Slides>18</Slides>
  <Notes>18</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18</vt:i4>
      </vt:variant>
    </vt:vector>
  </HeadingPairs>
  <TitlesOfParts>
    <vt:vector size="32" baseType="lpstr">
      <vt:lpstr>JetBrains Mono</vt:lpstr>
      <vt:lpstr>system-ui</vt:lpstr>
      <vt:lpstr>黑体</vt:lpstr>
      <vt:lpstr>宋体</vt:lpstr>
      <vt:lpstr>微软雅黑</vt:lpstr>
      <vt:lpstr>Arial</vt:lpstr>
      <vt:lpstr>Calibri</vt:lpstr>
      <vt:lpstr>Cambria Math</vt:lpstr>
      <vt:lpstr>Times New Roman</vt:lpstr>
      <vt:lpstr>Verdana</vt:lpstr>
      <vt:lpstr>Wingdings</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VIP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WeilongHou</dc:creator>
  <cp:lastModifiedBy>Administrator</cp:lastModifiedBy>
  <cp:revision>2063</cp:revision>
  <dcterms:created xsi:type="dcterms:W3CDTF">2013-04-23T07:42:00Z</dcterms:created>
  <dcterms:modified xsi:type="dcterms:W3CDTF">2023-11-21T15:36:55Z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